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81" r:id="rId2"/>
    <p:sldId id="328" r:id="rId3"/>
    <p:sldId id="294" r:id="rId4"/>
    <p:sldId id="314" r:id="rId5"/>
    <p:sldId id="307" r:id="rId6"/>
    <p:sldId id="311" r:id="rId7"/>
    <p:sldId id="315" r:id="rId8"/>
    <p:sldId id="316" r:id="rId9"/>
    <p:sldId id="317" r:id="rId10"/>
    <p:sldId id="298" r:id="rId11"/>
    <p:sldId id="333" r:id="rId12"/>
    <p:sldId id="334" r:id="rId13"/>
    <p:sldId id="289" r:id="rId14"/>
    <p:sldId id="290" r:id="rId15"/>
    <p:sldId id="292" r:id="rId16"/>
    <p:sldId id="284" r:id="rId17"/>
    <p:sldId id="263" r:id="rId18"/>
    <p:sldId id="299" r:id="rId19"/>
    <p:sldId id="318" r:id="rId20"/>
    <p:sldId id="319" r:id="rId21"/>
    <p:sldId id="320" r:id="rId22"/>
    <p:sldId id="321" r:id="rId23"/>
    <p:sldId id="322" r:id="rId24"/>
    <p:sldId id="302" r:id="rId25"/>
    <p:sldId id="323" r:id="rId26"/>
    <p:sldId id="324" r:id="rId27"/>
    <p:sldId id="330" r:id="rId28"/>
    <p:sldId id="331" r:id="rId29"/>
    <p:sldId id="305" r:id="rId30"/>
    <p:sldId id="304" r:id="rId31"/>
    <p:sldId id="329" r:id="rId32"/>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5" d="100"/>
          <a:sy n="75" d="100"/>
        </p:scale>
        <p:origin x="-126" y="-90"/>
      </p:cViewPr>
      <p:guideLst>
        <p:guide orient="horz" pos="2160"/>
        <p:guide pos="2880"/>
      </p:guideLst>
    </p:cSldViewPr>
  </p:slideViewPr>
  <p:notesTextViewPr>
    <p:cViewPr>
      <p:scale>
        <a:sx n="1" d="1"/>
        <a:sy n="1" d="1"/>
      </p:scale>
      <p:origin x="0" y="0"/>
    </p:cViewPr>
  </p:notesTextViewPr>
  <p:notesViewPr>
    <p:cSldViewPr>
      <p:cViewPr varScale="1">
        <p:scale>
          <a:sx n="84" d="100"/>
          <a:sy n="84" d="100"/>
        </p:scale>
        <p:origin x="-3132" y="-7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5FE5DE-64BC-41A8-8FFB-85AD21D82B2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3302F73-BA76-40B5-9170-7F8457494B90}">
      <dgm:prSet/>
      <dgm:spPr/>
      <dgm:t>
        <a:bodyPr/>
        <a:lstStyle/>
        <a:p>
          <a:pPr rtl="0"/>
          <a:r>
            <a:rPr lang="en-US" b="1" dirty="0" smtClean="0"/>
            <a:t>PayPal accounts are easy to establish</a:t>
          </a:r>
          <a:endParaRPr lang="en-US" b="1" dirty="0"/>
        </a:p>
      </dgm:t>
    </dgm:pt>
    <dgm:pt modelId="{90032FE9-39D6-4E45-8D94-AF479401464C}" type="parTrans" cxnId="{43948F6F-C596-478F-9092-5858E69090B7}">
      <dgm:prSet/>
      <dgm:spPr/>
      <dgm:t>
        <a:bodyPr/>
        <a:lstStyle/>
        <a:p>
          <a:endParaRPr lang="en-US"/>
        </a:p>
      </dgm:t>
    </dgm:pt>
    <dgm:pt modelId="{29A8C698-539D-4088-95D9-02A049D89F97}" type="sibTrans" cxnId="{43948F6F-C596-478F-9092-5858E69090B7}">
      <dgm:prSet/>
      <dgm:spPr/>
      <dgm:t>
        <a:bodyPr/>
        <a:lstStyle/>
        <a:p>
          <a:endParaRPr lang="en-US"/>
        </a:p>
      </dgm:t>
    </dgm:pt>
    <dgm:pt modelId="{44EA3BBB-7C71-42ED-B80A-84B9C75923A5}">
      <dgm:prSet/>
      <dgm:spPr>
        <a:solidFill>
          <a:srgbClr val="5BAE46"/>
        </a:solidFill>
      </dgm:spPr>
      <dgm:t>
        <a:bodyPr/>
        <a:lstStyle/>
        <a:p>
          <a:pPr rtl="0"/>
          <a:r>
            <a:rPr lang="en-US" b="1" dirty="0" smtClean="0"/>
            <a:t>PayPal has more than 176 Million active accounts across 203 countries and markets and can hold balances in 26 currencies</a:t>
          </a:r>
          <a:endParaRPr lang="en-US" b="1" dirty="0"/>
        </a:p>
      </dgm:t>
    </dgm:pt>
    <dgm:pt modelId="{67C75D16-3022-4D2E-8494-A6AE59DAD95F}" type="parTrans" cxnId="{2206308E-5BCD-4291-B423-E1EFC74776AE}">
      <dgm:prSet/>
      <dgm:spPr/>
      <dgm:t>
        <a:bodyPr/>
        <a:lstStyle/>
        <a:p>
          <a:endParaRPr lang="en-US"/>
        </a:p>
      </dgm:t>
    </dgm:pt>
    <dgm:pt modelId="{E8DDACC7-3811-462B-AC4F-AAA32D373B0C}" type="sibTrans" cxnId="{2206308E-5BCD-4291-B423-E1EFC74776AE}">
      <dgm:prSet/>
      <dgm:spPr/>
      <dgm:t>
        <a:bodyPr/>
        <a:lstStyle/>
        <a:p>
          <a:endParaRPr lang="en-US"/>
        </a:p>
      </dgm:t>
    </dgm:pt>
    <dgm:pt modelId="{AC32A60A-0C99-4A80-8662-9BE067B38BD3}">
      <dgm:prSet/>
      <dgm:spPr>
        <a:solidFill>
          <a:srgbClr val="043253"/>
        </a:solidFill>
      </dgm:spPr>
      <dgm:t>
        <a:bodyPr/>
        <a:lstStyle/>
        <a:p>
          <a:pPr rtl="0"/>
          <a:r>
            <a:rPr lang="en-US" b="1" dirty="0" smtClean="0"/>
            <a:t>Over 7 Million merchants accept PayPal</a:t>
          </a:r>
          <a:endParaRPr lang="en-US" b="1" dirty="0"/>
        </a:p>
      </dgm:t>
    </dgm:pt>
    <dgm:pt modelId="{DB354CF9-5959-4257-9ABF-31B778B151B3}" type="parTrans" cxnId="{773C68D3-E8A9-4030-9A7E-2919A234F1B2}">
      <dgm:prSet/>
      <dgm:spPr/>
      <dgm:t>
        <a:bodyPr/>
        <a:lstStyle/>
        <a:p>
          <a:endParaRPr lang="en-US"/>
        </a:p>
      </dgm:t>
    </dgm:pt>
    <dgm:pt modelId="{37CB08B6-BCE5-49AB-B254-E1655E143D8E}" type="sibTrans" cxnId="{773C68D3-E8A9-4030-9A7E-2919A234F1B2}">
      <dgm:prSet/>
      <dgm:spPr/>
      <dgm:t>
        <a:bodyPr/>
        <a:lstStyle/>
        <a:p>
          <a:endParaRPr lang="en-US"/>
        </a:p>
      </dgm:t>
    </dgm:pt>
    <dgm:pt modelId="{50FC7550-6C93-4AE4-A727-EC0A0A98E477}">
      <dgm:prSet/>
      <dgm:spPr>
        <a:solidFill>
          <a:srgbClr val="36ADE1"/>
        </a:solidFill>
      </dgm:spPr>
      <dgm:t>
        <a:bodyPr/>
        <a:lstStyle/>
        <a:p>
          <a:pPr rtl="0"/>
          <a:r>
            <a:rPr lang="en-US" b="1" dirty="0" smtClean="0"/>
            <a:t>PayPal gives people a simple way to pay agencies without sharing financial information, with the flexibility to pay using their account balances, bank accounts, or credit cards</a:t>
          </a:r>
          <a:endParaRPr lang="en-US" b="1" dirty="0"/>
        </a:p>
      </dgm:t>
    </dgm:pt>
    <dgm:pt modelId="{F1EF4682-B439-47A5-8AF5-67156A51C94D}" type="parTrans" cxnId="{AD5E8F76-A122-4ABA-9975-01BACEA4D984}">
      <dgm:prSet/>
      <dgm:spPr/>
      <dgm:t>
        <a:bodyPr/>
        <a:lstStyle/>
        <a:p>
          <a:endParaRPr lang="en-US"/>
        </a:p>
      </dgm:t>
    </dgm:pt>
    <dgm:pt modelId="{193CC6E1-6C34-43C2-8370-FD5C1E768CEB}" type="sibTrans" cxnId="{AD5E8F76-A122-4ABA-9975-01BACEA4D984}">
      <dgm:prSet/>
      <dgm:spPr/>
      <dgm:t>
        <a:bodyPr/>
        <a:lstStyle/>
        <a:p>
          <a:endParaRPr lang="en-US"/>
        </a:p>
      </dgm:t>
    </dgm:pt>
    <dgm:pt modelId="{D7627114-71B6-47D7-AB78-0F500720F509}">
      <dgm:prSet/>
      <dgm:spPr>
        <a:solidFill>
          <a:srgbClr val="E54424"/>
        </a:solidFill>
      </dgm:spPr>
      <dgm:t>
        <a:bodyPr/>
        <a:lstStyle/>
        <a:p>
          <a:r>
            <a:rPr lang="en-US" b="1" dirty="0" smtClean="0"/>
            <a:t>PayPal processes more than 12.5 Million payments every day</a:t>
          </a:r>
          <a:endParaRPr lang="en-US" b="1" dirty="0"/>
        </a:p>
      </dgm:t>
    </dgm:pt>
    <dgm:pt modelId="{B8022B2A-CEA7-4BA1-8BC2-869890FD5567}" type="parTrans" cxnId="{440E200F-9223-4942-A3B3-C9A47BEA23DD}">
      <dgm:prSet/>
      <dgm:spPr/>
      <dgm:t>
        <a:bodyPr/>
        <a:lstStyle/>
        <a:p>
          <a:endParaRPr lang="en-US"/>
        </a:p>
      </dgm:t>
    </dgm:pt>
    <dgm:pt modelId="{AC512F69-88A6-4312-A632-B3F090002D1E}" type="sibTrans" cxnId="{440E200F-9223-4942-A3B3-C9A47BEA23DD}">
      <dgm:prSet/>
      <dgm:spPr/>
      <dgm:t>
        <a:bodyPr/>
        <a:lstStyle/>
        <a:p>
          <a:endParaRPr lang="en-US"/>
        </a:p>
      </dgm:t>
    </dgm:pt>
    <dgm:pt modelId="{9AA357FD-BB54-4886-B969-98A75524B003}" type="pres">
      <dgm:prSet presAssocID="{B05FE5DE-64BC-41A8-8FFB-85AD21D82B24}" presName="linear" presStyleCnt="0">
        <dgm:presLayoutVars>
          <dgm:animLvl val="lvl"/>
          <dgm:resizeHandles val="exact"/>
        </dgm:presLayoutVars>
      </dgm:prSet>
      <dgm:spPr/>
      <dgm:t>
        <a:bodyPr/>
        <a:lstStyle/>
        <a:p>
          <a:endParaRPr lang="en-US"/>
        </a:p>
      </dgm:t>
    </dgm:pt>
    <dgm:pt modelId="{2BF21A21-87FA-4ABC-9E38-22F73F99B181}" type="pres">
      <dgm:prSet presAssocID="{50FC7550-6C93-4AE4-A727-EC0A0A98E477}" presName="parentText" presStyleLbl="node1" presStyleIdx="0" presStyleCnt="5">
        <dgm:presLayoutVars>
          <dgm:chMax val="0"/>
          <dgm:bulletEnabled val="1"/>
        </dgm:presLayoutVars>
      </dgm:prSet>
      <dgm:spPr/>
      <dgm:t>
        <a:bodyPr/>
        <a:lstStyle/>
        <a:p>
          <a:endParaRPr lang="en-US"/>
        </a:p>
      </dgm:t>
    </dgm:pt>
    <dgm:pt modelId="{197CBABB-1BB0-4B7E-8C9D-AE4CCB58DCC3}" type="pres">
      <dgm:prSet presAssocID="{193CC6E1-6C34-43C2-8370-FD5C1E768CEB}" presName="spacer" presStyleCnt="0"/>
      <dgm:spPr/>
    </dgm:pt>
    <dgm:pt modelId="{F502C9BE-5C31-42A6-ADE6-BF235BC9C538}" type="pres">
      <dgm:prSet presAssocID="{44EA3BBB-7C71-42ED-B80A-84B9C75923A5}" presName="parentText" presStyleLbl="node1" presStyleIdx="1" presStyleCnt="5">
        <dgm:presLayoutVars>
          <dgm:chMax val="0"/>
          <dgm:bulletEnabled val="1"/>
        </dgm:presLayoutVars>
      </dgm:prSet>
      <dgm:spPr/>
      <dgm:t>
        <a:bodyPr/>
        <a:lstStyle/>
        <a:p>
          <a:endParaRPr lang="en-US"/>
        </a:p>
      </dgm:t>
    </dgm:pt>
    <dgm:pt modelId="{A99E3160-075A-4A99-B585-05CCC9CF62B6}" type="pres">
      <dgm:prSet presAssocID="{E8DDACC7-3811-462B-AC4F-AAA32D373B0C}" presName="spacer" presStyleCnt="0"/>
      <dgm:spPr/>
    </dgm:pt>
    <dgm:pt modelId="{31D97C48-D042-4749-88B5-A22DA2FF1E00}" type="pres">
      <dgm:prSet presAssocID="{AC32A60A-0C99-4A80-8662-9BE067B38BD3}" presName="parentText" presStyleLbl="node1" presStyleIdx="2" presStyleCnt="5">
        <dgm:presLayoutVars>
          <dgm:chMax val="0"/>
          <dgm:bulletEnabled val="1"/>
        </dgm:presLayoutVars>
      </dgm:prSet>
      <dgm:spPr/>
      <dgm:t>
        <a:bodyPr/>
        <a:lstStyle/>
        <a:p>
          <a:endParaRPr lang="en-US"/>
        </a:p>
      </dgm:t>
    </dgm:pt>
    <dgm:pt modelId="{08BB0664-CA60-4623-95AB-03D7B836C823}" type="pres">
      <dgm:prSet presAssocID="{37CB08B6-BCE5-49AB-B254-E1655E143D8E}" presName="spacer" presStyleCnt="0"/>
      <dgm:spPr/>
    </dgm:pt>
    <dgm:pt modelId="{1D4BE499-78C5-4442-94C0-F700C3039BB1}" type="pres">
      <dgm:prSet presAssocID="{D7627114-71B6-47D7-AB78-0F500720F509}" presName="parentText" presStyleLbl="node1" presStyleIdx="3" presStyleCnt="5">
        <dgm:presLayoutVars>
          <dgm:chMax val="0"/>
          <dgm:bulletEnabled val="1"/>
        </dgm:presLayoutVars>
      </dgm:prSet>
      <dgm:spPr/>
      <dgm:t>
        <a:bodyPr/>
        <a:lstStyle/>
        <a:p>
          <a:endParaRPr lang="en-US"/>
        </a:p>
      </dgm:t>
    </dgm:pt>
    <dgm:pt modelId="{3DB63EFE-D4D6-4D5F-BE25-2D303F6FB1E4}" type="pres">
      <dgm:prSet presAssocID="{AC512F69-88A6-4312-A632-B3F090002D1E}" presName="spacer" presStyleCnt="0"/>
      <dgm:spPr/>
    </dgm:pt>
    <dgm:pt modelId="{4F5B8D4C-D6AE-4064-AAE3-6735EB7768A2}" type="pres">
      <dgm:prSet presAssocID="{C3302F73-BA76-40B5-9170-7F8457494B90}" presName="parentText" presStyleLbl="node1" presStyleIdx="4" presStyleCnt="5" custLinFactY="2932" custLinFactNeighborX="1962" custLinFactNeighborY="100000">
        <dgm:presLayoutVars>
          <dgm:chMax val="0"/>
          <dgm:bulletEnabled val="1"/>
        </dgm:presLayoutVars>
      </dgm:prSet>
      <dgm:spPr/>
      <dgm:t>
        <a:bodyPr/>
        <a:lstStyle/>
        <a:p>
          <a:endParaRPr lang="en-US"/>
        </a:p>
      </dgm:t>
    </dgm:pt>
  </dgm:ptLst>
  <dgm:cxnLst>
    <dgm:cxn modelId="{416787A5-7E14-442B-9EE2-3211D49DF608}" type="presOf" srcId="{44EA3BBB-7C71-42ED-B80A-84B9C75923A5}" destId="{F502C9BE-5C31-42A6-ADE6-BF235BC9C538}" srcOrd="0" destOrd="0" presId="urn:microsoft.com/office/officeart/2005/8/layout/vList2"/>
    <dgm:cxn modelId="{773C68D3-E8A9-4030-9A7E-2919A234F1B2}" srcId="{B05FE5DE-64BC-41A8-8FFB-85AD21D82B24}" destId="{AC32A60A-0C99-4A80-8662-9BE067B38BD3}" srcOrd="2" destOrd="0" parTransId="{DB354CF9-5959-4257-9ABF-31B778B151B3}" sibTransId="{37CB08B6-BCE5-49AB-B254-E1655E143D8E}"/>
    <dgm:cxn modelId="{2206308E-5BCD-4291-B423-E1EFC74776AE}" srcId="{B05FE5DE-64BC-41A8-8FFB-85AD21D82B24}" destId="{44EA3BBB-7C71-42ED-B80A-84B9C75923A5}" srcOrd="1" destOrd="0" parTransId="{67C75D16-3022-4D2E-8494-A6AE59DAD95F}" sibTransId="{E8DDACC7-3811-462B-AC4F-AAA32D373B0C}"/>
    <dgm:cxn modelId="{94873DDA-2C0E-4554-9FB0-0BF07E6BD3D9}" type="presOf" srcId="{D7627114-71B6-47D7-AB78-0F500720F509}" destId="{1D4BE499-78C5-4442-94C0-F700C3039BB1}" srcOrd="0" destOrd="0" presId="urn:microsoft.com/office/officeart/2005/8/layout/vList2"/>
    <dgm:cxn modelId="{F64CE500-B56D-4992-A994-B4C82F7214C2}" type="presOf" srcId="{C3302F73-BA76-40B5-9170-7F8457494B90}" destId="{4F5B8D4C-D6AE-4064-AAE3-6735EB7768A2}" srcOrd="0" destOrd="0" presId="urn:microsoft.com/office/officeart/2005/8/layout/vList2"/>
    <dgm:cxn modelId="{0BB1A94D-1BD2-48B1-8D14-7BB0960B64DD}" type="presOf" srcId="{B05FE5DE-64BC-41A8-8FFB-85AD21D82B24}" destId="{9AA357FD-BB54-4886-B969-98A75524B003}" srcOrd="0" destOrd="0" presId="urn:microsoft.com/office/officeart/2005/8/layout/vList2"/>
    <dgm:cxn modelId="{AD5E8F76-A122-4ABA-9975-01BACEA4D984}" srcId="{B05FE5DE-64BC-41A8-8FFB-85AD21D82B24}" destId="{50FC7550-6C93-4AE4-A727-EC0A0A98E477}" srcOrd="0" destOrd="0" parTransId="{F1EF4682-B439-47A5-8AF5-67156A51C94D}" sibTransId="{193CC6E1-6C34-43C2-8370-FD5C1E768CEB}"/>
    <dgm:cxn modelId="{BF08901D-C33B-460B-A10E-0C4723BA54BF}" type="presOf" srcId="{AC32A60A-0C99-4A80-8662-9BE067B38BD3}" destId="{31D97C48-D042-4749-88B5-A22DA2FF1E00}" srcOrd="0" destOrd="0" presId="urn:microsoft.com/office/officeart/2005/8/layout/vList2"/>
    <dgm:cxn modelId="{440E200F-9223-4942-A3B3-C9A47BEA23DD}" srcId="{B05FE5DE-64BC-41A8-8FFB-85AD21D82B24}" destId="{D7627114-71B6-47D7-AB78-0F500720F509}" srcOrd="3" destOrd="0" parTransId="{B8022B2A-CEA7-4BA1-8BC2-869890FD5567}" sibTransId="{AC512F69-88A6-4312-A632-B3F090002D1E}"/>
    <dgm:cxn modelId="{2896108C-0D19-4502-A54F-6C22267E51B3}" type="presOf" srcId="{50FC7550-6C93-4AE4-A727-EC0A0A98E477}" destId="{2BF21A21-87FA-4ABC-9E38-22F73F99B181}" srcOrd="0" destOrd="0" presId="urn:microsoft.com/office/officeart/2005/8/layout/vList2"/>
    <dgm:cxn modelId="{43948F6F-C596-478F-9092-5858E69090B7}" srcId="{B05FE5DE-64BC-41A8-8FFB-85AD21D82B24}" destId="{C3302F73-BA76-40B5-9170-7F8457494B90}" srcOrd="4" destOrd="0" parTransId="{90032FE9-39D6-4E45-8D94-AF479401464C}" sibTransId="{29A8C698-539D-4088-95D9-02A049D89F97}"/>
    <dgm:cxn modelId="{EFCDE0AD-9F92-4314-9B7B-4222D9803B30}" type="presParOf" srcId="{9AA357FD-BB54-4886-B969-98A75524B003}" destId="{2BF21A21-87FA-4ABC-9E38-22F73F99B181}" srcOrd="0" destOrd="0" presId="urn:microsoft.com/office/officeart/2005/8/layout/vList2"/>
    <dgm:cxn modelId="{0ECF6A99-F214-408E-BC36-EF50914DE1A1}" type="presParOf" srcId="{9AA357FD-BB54-4886-B969-98A75524B003}" destId="{197CBABB-1BB0-4B7E-8C9D-AE4CCB58DCC3}" srcOrd="1" destOrd="0" presId="urn:microsoft.com/office/officeart/2005/8/layout/vList2"/>
    <dgm:cxn modelId="{7D6D68CE-AB1A-4849-848E-3950D725E1DB}" type="presParOf" srcId="{9AA357FD-BB54-4886-B969-98A75524B003}" destId="{F502C9BE-5C31-42A6-ADE6-BF235BC9C538}" srcOrd="2" destOrd="0" presId="urn:microsoft.com/office/officeart/2005/8/layout/vList2"/>
    <dgm:cxn modelId="{AF854642-BB80-4AE6-9C9F-51E167FAD6C7}" type="presParOf" srcId="{9AA357FD-BB54-4886-B969-98A75524B003}" destId="{A99E3160-075A-4A99-B585-05CCC9CF62B6}" srcOrd="3" destOrd="0" presId="urn:microsoft.com/office/officeart/2005/8/layout/vList2"/>
    <dgm:cxn modelId="{A901EFEA-1357-4F3B-8EB4-DC66FDDB7A97}" type="presParOf" srcId="{9AA357FD-BB54-4886-B969-98A75524B003}" destId="{31D97C48-D042-4749-88B5-A22DA2FF1E00}" srcOrd="4" destOrd="0" presId="urn:microsoft.com/office/officeart/2005/8/layout/vList2"/>
    <dgm:cxn modelId="{BE85509F-066F-4B9A-92C6-63C9F92343B3}" type="presParOf" srcId="{9AA357FD-BB54-4886-B969-98A75524B003}" destId="{08BB0664-CA60-4623-95AB-03D7B836C823}" srcOrd="5" destOrd="0" presId="urn:microsoft.com/office/officeart/2005/8/layout/vList2"/>
    <dgm:cxn modelId="{FE4111C0-552E-4698-BA67-4B5D8066BC96}" type="presParOf" srcId="{9AA357FD-BB54-4886-B969-98A75524B003}" destId="{1D4BE499-78C5-4442-94C0-F700C3039BB1}" srcOrd="6" destOrd="0" presId="urn:microsoft.com/office/officeart/2005/8/layout/vList2"/>
    <dgm:cxn modelId="{6FE98007-4235-432A-AF2F-275B9D961F19}" type="presParOf" srcId="{9AA357FD-BB54-4886-B969-98A75524B003}" destId="{3DB63EFE-D4D6-4D5F-BE25-2D303F6FB1E4}" srcOrd="7" destOrd="0" presId="urn:microsoft.com/office/officeart/2005/8/layout/vList2"/>
    <dgm:cxn modelId="{386ECF9C-DF38-4DFE-A0C4-CCAFB097577A}" type="presParOf" srcId="{9AA357FD-BB54-4886-B969-98A75524B003}" destId="{4F5B8D4C-D6AE-4064-AAE3-6735EB7768A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77C3A9-B2D2-467F-851A-5B9EE6661483}" type="doc">
      <dgm:prSet loTypeId="urn:microsoft.com/office/officeart/2005/8/layout/vList2" loCatId="list" qsTypeId="urn:microsoft.com/office/officeart/2005/8/quickstyle/simple1" qsCatId="simple" csTypeId="urn:microsoft.com/office/officeart/2005/8/colors/accent1_4" csCatId="accent1" phldr="1"/>
      <dgm:spPr/>
      <dgm:t>
        <a:bodyPr/>
        <a:lstStyle/>
        <a:p>
          <a:endParaRPr lang="en-US"/>
        </a:p>
      </dgm:t>
    </dgm:pt>
    <dgm:pt modelId="{37719215-9B86-4E32-BD33-8F976A9CF02F}">
      <dgm:prSet custT="1"/>
      <dgm:spPr>
        <a:solidFill>
          <a:srgbClr val="36ADE1"/>
        </a:solidFill>
      </dgm:spPr>
      <dgm:t>
        <a:bodyPr/>
        <a:lstStyle/>
        <a:p>
          <a:pPr rtl="0"/>
          <a:r>
            <a:rPr lang="en-US" sz="1800" b="1" dirty="0" smtClean="0"/>
            <a:t>Founded in 2008</a:t>
          </a:r>
          <a:endParaRPr lang="en-US" sz="1800" b="1" dirty="0"/>
        </a:p>
      </dgm:t>
    </dgm:pt>
    <dgm:pt modelId="{054D49E6-55A1-4A4B-82DF-C478B7621DD2}" type="parTrans" cxnId="{13357304-E65C-4E4B-AEE5-4C7B9ED6346A}">
      <dgm:prSet/>
      <dgm:spPr/>
      <dgm:t>
        <a:bodyPr/>
        <a:lstStyle/>
        <a:p>
          <a:endParaRPr lang="en-US"/>
        </a:p>
      </dgm:t>
    </dgm:pt>
    <dgm:pt modelId="{EF06E8A0-15C6-402A-BF79-31301C50B370}" type="sibTrans" cxnId="{13357304-E65C-4E4B-AEE5-4C7B9ED6346A}">
      <dgm:prSet/>
      <dgm:spPr/>
      <dgm:t>
        <a:bodyPr/>
        <a:lstStyle/>
        <a:p>
          <a:endParaRPr lang="en-US"/>
        </a:p>
      </dgm:t>
    </dgm:pt>
    <dgm:pt modelId="{E50CD417-5699-4DAB-9EF8-E35FCC98BD0D}">
      <dgm:prSet/>
      <dgm:spPr>
        <a:solidFill>
          <a:srgbClr val="5BAE46"/>
        </a:solidFill>
      </dgm:spPr>
      <dgm:t>
        <a:bodyPr/>
        <a:lstStyle/>
        <a:p>
          <a:pPr rtl="0"/>
          <a:r>
            <a:rPr lang="en-US" b="1" dirty="0" smtClean="0"/>
            <a:t>Offers another digital wallet alternative for citizens who may not want to provide their credit card information to government</a:t>
          </a:r>
          <a:endParaRPr lang="en-US" b="1" dirty="0"/>
        </a:p>
      </dgm:t>
    </dgm:pt>
    <dgm:pt modelId="{27F5ECF9-7AF1-4CD1-B5FC-8183D8C6AD4C}" type="parTrans" cxnId="{49B8E015-D5CE-430C-95FA-90C558A7E5E1}">
      <dgm:prSet/>
      <dgm:spPr/>
      <dgm:t>
        <a:bodyPr/>
        <a:lstStyle/>
        <a:p>
          <a:endParaRPr lang="en-US"/>
        </a:p>
      </dgm:t>
    </dgm:pt>
    <dgm:pt modelId="{1B22CCBA-F533-4AE1-8C98-DEC07F77771E}" type="sibTrans" cxnId="{49B8E015-D5CE-430C-95FA-90C558A7E5E1}">
      <dgm:prSet/>
      <dgm:spPr/>
      <dgm:t>
        <a:bodyPr/>
        <a:lstStyle/>
        <a:p>
          <a:endParaRPr lang="en-US"/>
        </a:p>
      </dgm:t>
    </dgm:pt>
    <dgm:pt modelId="{1BE16B1A-C191-4133-AAF6-CBF63186F8F7}">
      <dgm:prSet/>
      <dgm:spPr>
        <a:solidFill>
          <a:srgbClr val="002060"/>
        </a:solidFill>
      </dgm:spPr>
      <dgm:t>
        <a:bodyPr/>
        <a:lstStyle/>
        <a:p>
          <a:pPr rtl="0"/>
          <a:r>
            <a:rPr lang="en-US" b="1" dirty="0" smtClean="0"/>
            <a:t>It saves government (and ultimately, taxpayers) a substantial amount in transaction costs</a:t>
          </a:r>
          <a:endParaRPr lang="en-US" b="1" dirty="0"/>
        </a:p>
      </dgm:t>
    </dgm:pt>
    <dgm:pt modelId="{8CD5330C-FD10-46EF-AEA2-DD24DA3336E0}" type="parTrans" cxnId="{F2155DA8-DA2F-4848-9ED1-53D232DD9F9A}">
      <dgm:prSet/>
      <dgm:spPr/>
      <dgm:t>
        <a:bodyPr/>
        <a:lstStyle/>
        <a:p>
          <a:endParaRPr lang="en-US"/>
        </a:p>
      </dgm:t>
    </dgm:pt>
    <dgm:pt modelId="{680873E5-D5EA-488B-AEF3-68F021109AD9}" type="sibTrans" cxnId="{F2155DA8-DA2F-4848-9ED1-53D232DD9F9A}">
      <dgm:prSet/>
      <dgm:spPr/>
      <dgm:t>
        <a:bodyPr/>
        <a:lstStyle/>
        <a:p>
          <a:endParaRPr lang="en-US"/>
        </a:p>
      </dgm:t>
    </dgm:pt>
    <dgm:pt modelId="{47C5EA2B-0C91-4881-BB66-28E29787CDAC}">
      <dgm:prSet/>
      <dgm:spPr>
        <a:solidFill>
          <a:srgbClr val="E54424"/>
        </a:solidFill>
      </dgm:spPr>
      <dgm:t>
        <a:bodyPr/>
        <a:lstStyle/>
        <a:p>
          <a:pPr rtl="0"/>
          <a:r>
            <a:rPr lang="en-US" b="1" dirty="0" smtClean="0"/>
            <a:t>Created its own end-to-end, open loop payment network for anything connected to the Internet</a:t>
          </a:r>
          <a:endParaRPr lang="en-US" b="1" dirty="0"/>
        </a:p>
      </dgm:t>
    </dgm:pt>
    <dgm:pt modelId="{3A9714A9-A068-45CA-A26D-5EEA4F707E22}" type="parTrans" cxnId="{CCF21C2C-C6ED-4B01-8DF5-86860765A8F3}">
      <dgm:prSet/>
      <dgm:spPr/>
      <dgm:t>
        <a:bodyPr/>
        <a:lstStyle/>
        <a:p>
          <a:endParaRPr lang="en-US"/>
        </a:p>
      </dgm:t>
    </dgm:pt>
    <dgm:pt modelId="{7B33669C-D417-44D2-9C56-BA7E253CB70C}" type="sibTrans" cxnId="{CCF21C2C-C6ED-4B01-8DF5-86860765A8F3}">
      <dgm:prSet/>
      <dgm:spPr/>
      <dgm:t>
        <a:bodyPr/>
        <a:lstStyle/>
        <a:p>
          <a:endParaRPr lang="en-US"/>
        </a:p>
      </dgm:t>
    </dgm:pt>
    <dgm:pt modelId="{8B2544FC-C140-4FB8-8FBC-AFB777C9B6A5}">
      <dgm:prSet/>
      <dgm:spPr/>
      <dgm:t>
        <a:bodyPr/>
        <a:lstStyle/>
        <a:p>
          <a:pPr rtl="0"/>
          <a:r>
            <a:rPr lang="en-US" b="1" dirty="0" smtClean="0"/>
            <a:t>As of May 2015, it had more than 650,000 users and had transferred as much as $5 million per day.</a:t>
          </a:r>
          <a:r>
            <a:rPr lang="en-US" b="1" baseline="30000" dirty="0" smtClean="0"/>
            <a:t>1</a:t>
          </a:r>
          <a:endParaRPr lang="en-US" b="1" dirty="0"/>
        </a:p>
      </dgm:t>
    </dgm:pt>
    <dgm:pt modelId="{892B41F3-A27F-4671-BC35-875D8D7416F5}" type="parTrans" cxnId="{FDC6F3BD-6C73-41B8-8904-6D8D540F1FEB}">
      <dgm:prSet/>
      <dgm:spPr/>
      <dgm:t>
        <a:bodyPr/>
        <a:lstStyle/>
        <a:p>
          <a:endParaRPr lang="en-US"/>
        </a:p>
      </dgm:t>
    </dgm:pt>
    <dgm:pt modelId="{3F131D15-3D42-4B7A-BD33-79EAA3359640}" type="sibTrans" cxnId="{FDC6F3BD-6C73-41B8-8904-6D8D540F1FEB}">
      <dgm:prSet/>
      <dgm:spPr/>
      <dgm:t>
        <a:bodyPr/>
        <a:lstStyle/>
        <a:p>
          <a:endParaRPr lang="en-US"/>
        </a:p>
      </dgm:t>
    </dgm:pt>
    <dgm:pt modelId="{C059139C-28B0-4316-9DCA-BAE98D478795}" type="pres">
      <dgm:prSet presAssocID="{BC77C3A9-B2D2-467F-851A-5B9EE6661483}" presName="linear" presStyleCnt="0">
        <dgm:presLayoutVars>
          <dgm:animLvl val="lvl"/>
          <dgm:resizeHandles val="exact"/>
        </dgm:presLayoutVars>
      </dgm:prSet>
      <dgm:spPr/>
      <dgm:t>
        <a:bodyPr/>
        <a:lstStyle/>
        <a:p>
          <a:endParaRPr lang="en-US"/>
        </a:p>
      </dgm:t>
    </dgm:pt>
    <dgm:pt modelId="{252CBC55-08EC-45CD-B86E-2473D064D8C8}" type="pres">
      <dgm:prSet presAssocID="{37719215-9B86-4E32-BD33-8F976A9CF02F}" presName="parentText" presStyleLbl="node1" presStyleIdx="0" presStyleCnt="5" custLinFactNeighborX="-383" custLinFactNeighborY="-76765">
        <dgm:presLayoutVars>
          <dgm:chMax val="0"/>
          <dgm:bulletEnabled val="1"/>
        </dgm:presLayoutVars>
      </dgm:prSet>
      <dgm:spPr/>
      <dgm:t>
        <a:bodyPr/>
        <a:lstStyle/>
        <a:p>
          <a:endParaRPr lang="en-US"/>
        </a:p>
      </dgm:t>
    </dgm:pt>
    <dgm:pt modelId="{8353F1E5-CB55-4430-B11B-42BB538C1224}" type="pres">
      <dgm:prSet presAssocID="{EF06E8A0-15C6-402A-BF79-31301C50B370}" presName="spacer" presStyleCnt="0"/>
      <dgm:spPr/>
    </dgm:pt>
    <dgm:pt modelId="{B61DED4F-90C4-4062-96D0-8367FB0556C9}" type="pres">
      <dgm:prSet presAssocID="{E50CD417-5699-4DAB-9EF8-E35FCC98BD0D}" presName="parentText" presStyleLbl="node1" presStyleIdx="1" presStyleCnt="5">
        <dgm:presLayoutVars>
          <dgm:chMax val="0"/>
          <dgm:bulletEnabled val="1"/>
        </dgm:presLayoutVars>
      </dgm:prSet>
      <dgm:spPr/>
      <dgm:t>
        <a:bodyPr/>
        <a:lstStyle/>
        <a:p>
          <a:endParaRPr lang="en-US"/>
        </a:p>
      </dgm:t>
    </dgm:pt>
    <dgm:pt modelId="{D150D064-F710-4E53-B050-9CF4CCC03476}" type="pres">
      <dgm:prSet presAssocID="{1B22CCBA-F533-4AE1-8C98-DEC07F77771E}" presName="spacer" presStyleCnt="0"/>
      <dgm:spPr/>
    </dgm:pt>
    <dgm:pt modelId="{453B2B55-BF30-48A6-B49F-AB67FE11ADDC}" type="pres">
      <dgm:prSet presAssocID="{1BE16B1A-C191-4133-AAF6-CBF63186F8F7}" presName="parentText" presStyleLbl="node1" presStyleIdx="2" presStyleCnt="5">
        <dgm:presLayoutVars>
          <dgm:chMax val="0"/>
          <dgm:bulletEnabled val="1"/>
        </dgm:presLayoutVars>
      </dgm:prSet>
      <dgm:spPr/>
      <dgm:t>
        <a:bodyPr/>
        <a:lstStyle/>
        <a:p>
          <a:endParaRPr lang="en-US"/>
        </a:p>
      </dgm:t>
    </dgm:pt>
    <dgm:pt modelId="{6AFFF608-DC4C-4B14-B55F-86059C0C4D4D}" type="pres">
      <dgm:prSet presAssocID="{680873E5-D5EA-488B-AEF3-68F021109AD9}" presName="spacer" presStyleCnt="0"/>
      <dgm:spPr/>
    </dgm:pt>
    <dgm:pt modelId="{95423C4D-B1F4-4567-BF43-82D4AFC56399}" type="pres">
      <dgm:prSet presAssocID="{47C5EA2B-0C91-4881-BB66-28E29787CDAC}" presName="parentText" presStyleLbl="node1" presStyleIdx="3" presStyleCnt="5">
        <dgm:presLayoutVars>
          <dgm:chMax val="0"/>
          <dgm:bulletEnabled val="1"/>
        </dgm:presLayoutVars>
      </dgm:prSet>
      <dgm:spPr/>
      <dgm:t>
        <a:bodyPr/>
        <a:lstStyle/>
        <a:p>
          <a:endParaRPr lang="en-US"/>
        </a:p>
      </dgm:t>
    </dgm:pt>
    <dgm:pt modelId="{F842C365-2252-484F-A20E-F537D7AC7ECF}" type="pres">
      <dgm:prSet presAssocID="{7B33669C-D417-44D2-9C56-BA7E253CB70C}" presName="spacer" presStyleCnt="0"/>
      <dgm:spPr/>
    </dgm:pt>
    <dgm:pt modelId="{F56A8C84-EB2B-4849-B7A3-564D86C5D67E}" type="pres">
      <dgm:prSet presAssocID="{8B2544FC-C140-4FB8-8FBC-AFB777C9B6A5}" presName="parentText" presStyleLbl="node1" presStyleIdx="4" presStyleCnt="5">
        <dgm:presLayoutVars>
          <dgm:chMax val="0"/>
          <dgm:bulletEnabled val="1"/>
        </dgm:presLayoutVars>
      </dgm:prSet>
      <dgm:spPr/>
      <dgm:t>
        <a:bodyPr/>
        <a:lstStyle/>
        <a:p>
          <a:endParaRPr lang="en-US"/>
        </a:p>
      </dgm:t>
    </dgm:pt>
  </dgm:ptLst>
  <dgm:cxnLst>
    <dgm:cxn modelId="{FE75FE6D-A732-48BB-A25B-974B727AADD5}" type="presOf" srcId="{1BE16B1A-C191-4133-AAF6-CBF63186F8F7}" destId="{453B2B55-BF30-48A6-B49F-AB67FE11ADDC}" srcOrd="0" destOrd="0" presId="urn:microsoft.com/office/officeart/2005/8/layout/vList2"/>
    <dgm:cxn modelId="{CCF21C2C-C6ED-4B01-8DF5-86860765A8F3}" srcId="{BC77C3A9-B2D2-467F-851A-5B9EE6661483}" destId="{47C5EA2B-0C91-4881-BB66-28E29787CDAC}" srcOrd="3" destOrd="0" parTransId="{3A9714A9-A068-45CA-A26D-5EEA4F707E22}" sibTransId="{7B33669C-D417-44D2-9C56-BA7E253CB70C}"/>
    <dgm:cxn modelId="{49B8E015-D5CE-430C-95FA-90C558A7E5E1}" srcId="{BC77C3A9-B2D2-467F-851A-5B9EE6661483}" destId="{E50CD417-5699-4DAB-9EF8-E35FCC98BD0D}" srcOrd="1" destOrd="0" parTransId="{27F5ECF9-7AF1-4CD1-B5FC-8183D8C6AD4C}" sibTransId="{1B22CCBA-F533-4AE1-8C98-DEC07F77771E}"/>
    <dgm:cxn modelId="{13357304-E65C-4E4B-AEE5-4C7B9ED6346A}" srcId="{BC77C3A9-B2D2-467F-851A-5B9EE6661483}" destId="{37719215-9B86-4E32-BD33-8F976A9CF02F}" srcOrd="0" destOrd="0" parTransId="{054D49E6-55A1-4A4B-82DF-C478B7621DD2}" sibTransId="{EF06E8A0-15C6-402A-BF79-31301C50B370}"/>
    <dgm:cxn modelId="{A676D85E-DCAB-4652-8AAB-561941BA9289}" type="presOf" srcId="{BC77C3A9-B2D2-467F-851A-5B9EE6661483}" destId="{C059139C-28B0-4316-9DCA-BAE98D478795}" srcOrd="0" destOrd="0" presId="urn:microsoft.com/office/officeart/2005/8/layout/vList2"/>
    <dgm:cxn modelId="{59722049-B4A7-4B05-B1D5-778A030DAF8B}" type="presOf" srcId="{47C5EA2B-0C91-4881-BB66-28E29787CDAC}" destId="{95423C4D-B1F4-4567-BF43-82D4AFC56399}" srcOrd="0" destOrd="0" presId="urn:microsoft.com/office/officeart/2005/8/layout/vList2"/>
    <dgm:cxn modelId="{D33DEDF4-BCA7-4ACA-8145-FE3ED50E2594}" type="presOf" srcId="{8B2544FC-C140-4FB8-8FBC-AFB777C9B6A5}" destId="{F56A8C84-EB2B-4849-B7A3-564D86C5D67E}" srcOrd="0" destOrd="0" presId="urn:microsoft.com/office/officeart/2005/8/layout/vList2"/>
    <dgm:cxn modelId="{F2155DA8-DA2F-4848-9ED1-53D232DD9F9A}" srcId="{BC77C3A9-B2D2-467F-851A-5B9EE6661483}" destId="{1BE16B1A-C191-4133-AAF6-CBF63186F8F7}" srcOrd="2" destOrd="0" parTransId="{8CD5330C-FD10-46EF-AEA2-DD24DA3336E0}" sibTransId="{680873E5-D5EA-488B-AEF3-68F021109AD9}"/>
    <dgm:cxn modelId="{3C206D86-F6EC-4D6C-847E-53B0D0DC5352}" type="presOf" srcId="{37719215-9B86-4E32-BD33-8F976A9CF02F}" destId="{252CBC55-08EC-45CD-B86E-2473D064D8C8}" srcOrd="0" destOrd="0" presId="urn:microsoft.com/office/officeart/2005/8/layout/vList2"/>
    <dgm:cxn modelId="{FDC6F3BD-6C73-41B8-8904-6D8D540F1FEB}" srcId="{BC77C3A9-B2D2-467F-851A-5B9EE6661483}" destId="{8B2544FC-C140-4FB8-8FBC-AFB777C9B6A5}" srcOrd="4" destOrd="0" parTransId="{892B41F3-A27F-4671-BC35-875D8D7416F5}" sibTransId="{3F131D15-3D42-4B7A-BD33-79EAA3359640}"/>
    <dgm:cxn modelId="{E7EC2394-04C2-48A9-A945-492ADA17A111}" type="presOf" srcId="{E50CD417-5699-4DAB-9EF8-E35FCC98BD0D}" destId="{B61DED4F-90C4-4062-96D0-8367FB0556C9}" srcOrd="0" destOrd="0" presId="urn:microsoft.com/office/officeart/2005/8/layout/vList2"/>
    <dgm:cxn modelId="{B6726AFE-9D8D-4BA0-99EF-6E81E5878C8B}" type="presParOf" srcId="{C059139C-28B0-4316-9DCA-BAE98D478795}" destId="{252CBC55-08EC-45CD-B86E-2473D064D8C8}" srcOrd="0" destOrd="0" presId="urn:microsoft.com/office/officeart/2005/8/layout/vList2"/>
    <dgm:cxn modelId="{97FE7176-4B7F-4972-A21E-384CA4FDB1F0}" type="presParOf" srcId="{C059139C-28B0-4316-9DCA-BAE98D478795}" destId="{8353F1E5-CB55-4430-B11B-42BB538C1224}" srcOrd="1" destOrd="0" presId="urn:microsoft.com/office/officeart/2005/8/layout/vList2"/>
    <dgm:cxn modelId="{0482B260-1ABA-4D18-AF7C-D0BBEDA1FE5B}" type="presParOf" srcId="{C059139C-28B0-4316-9DCA-BAE98D478795}" destId="{B61DED4F-90C4-4062-96D0-8367FB0556C9}" srcOrd="2" destOrd="0" presId="urn:microsoft.com/office/officeart/2005/8/layout/vList2"/>
    <dgm:cxn modelId="{14CFCE94-07D7-46F4-8C2B-644B7077C075}" type="presParOf" srcId="{C059139C-28B0-4316-9DCA-BAE98D478795}" destId="{D150D064-F710-4E53-B050-9CF4CCC03476}" srcOrd="3" destOrd="0" presId="urn:microsoft.com/office/officeart/2005/8/layout/vList2"/>
    <dgm:cxn modelId="{327DEEDC-8C29-4684-B4C7-3E0073E526EA}" type="presParOf" srcId="{C059139C-28B0-4316-9DCA-BAE98D478795}" destId="{453B2B55-BF30-48A6-B49F-AB67FE11ADDC}" srcOrd="4" destOrd="0" presId="urn:microsoft.com/office/officeart/2005/8/layout/vList2"/>
    <dgm:cxn modelId="{C3172659-C094-4333-92D1-79BB7EEB21B7}" type="presParOf" srcId="{C059139C-28B0-4316-9DCA-BAE98D478795}" destId="{6AFFF608-DC4C-4B14-B55F-86059C0C4D4D}" srcOrd="5" destOrd="0" presId="urn:microsoft.com/office/officeart/2005/8/layout/vList2"/>
    <dgm:cxn modelId="{2E30B998-8C6C-4EEF-9F2F-7AE27FBFA0AB}" type="presParOf" srcId="{C059139C-28B0-4316-9DCA-BAE98D478795}" destId="{95423C4D-B1F4-4567-BF43-82D4AFC56399}" srcOrd="6" destOrd="0" presId="urn:microsoft.com/office/officeart/2005/8/layout/vList2"/>
    <dgm:cxn modelId="{0FBC46F9-DE0C-478C-A5B1-F4359DD348E9}" type="presParOf" srcId="{C059139C-28B0-4316-9DCA-BAE98D478795}" destId="{F842C365-2252-484F-A20E-F537D7AC7ECF}" srcOrd="7" destOrd="0" presId="urn:microsoft.com/office/officeart/2005/8/layout/vList2"/>
    <dgm:cxn modelId="{04EE2A6A-EDAD-4FD8-B9F6-FE5949B40C62}" type="presParOf" srcId="{C059139C-28B0-4316-9DCA-BAE98D478795}" destId="{F56A8C84-EB2B-4849-B7A3-564D86C5D67E}"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77C3A9-B2D2-467F-851A-5B9EE6661483}" type="doc">
      <dgm:prSet loTypeId="urn:microsoft.com/office/officeart/2005/8/layout/vList2" loCatId="list" qsTypeId="urn:microsoft.com/office/officeart/2005/8/quickstyle/simple1" qsCatId="simple" csTypeId="urn:microsoft.com/office/officeart/2005/8/colors/accent1_4" csCatId="accent1" phldr="1"/>
      <dgm:spPr/>
      <dgm:t>
        <a:bodyPr/>
        <a:lstStyle/>
        <a:p>
          <a:endParaRPr lang="en-US"/>
        </a:p>
      </dgm:t>
    </dgm:pt>
    <dgm:pt modelId="{E50CD417-5699-4DAB-9EF8-E35FCC98BD0D}">
      <dgm:prSet/>
      <dgm:spPr>
        <a:solidFill>
          <a:srgbClr val="5BAE46"/>
        </a:solidFill>
      </dgm:spPr>
      <dgm:t>
        <a:bodyPr/>
        <a:lstStyle/>
        <a:p>
          <a:pPr rtl="0"/>
          <a:r>
            <a:rPr lang="en-US" b="1" dirty="0" smtClean="0"/>
            <a:t>A way for customers to make payments or purchase goods and services from US based websites using the payment methods stored within an Amazon.com account</a:t>
          </a:r>
          <a:endParaRPr lang="en-US" b="1" dirty="0"/>
        </a:p>
      </dgm:t>
    </dgm:pt>
    <dgm:pt modelId="{27F5ECF9-7AF1-4CD1-B5FC-8183D8C6AD4C}" type="parTrans" cxnId="{49B8E015-D5CE-430C-95FA-90C558A7E5E1}">
      <dgm:prSet/>
      <dgm:spPr/>
      <dgm:t>
        <a:bodyPr/>
        <a:lstStyle/>
        <a:p>
          <a:endParaRPr lang="en-US"/>
        </a:p>
      </dgm:t>
    </dgm:pt>
    <dgm:pt modelId="{1B22CCBA-F533-4AE1-8C98-DEC07F77771E}" type="sibTrans" cxnId="{49B8E015-D5CE-430C-95FA-90C558A7E5E1}">
      <dgm:prSet/>
      <dgm:spPr/>
      <dgm:t>
        <a:bodyPr/>
        <a:lstStyle/>
        <a:p>
          <a:endParaRPr lang="en-US"/>
        </a:p>
      </dgm:t>
    </dgm:pt>
    <dgm:pt modelId="{1BE16B1A-C191-4133-AAF6-CBF63186F8F7}">
      <dgm:prSet/>
      <dgm:spPr>
        <a:solidFill>
          <a:srgbClr val="043253"/>
        </a:solidFill>
      </dgm:spPr>
      <dgm:t>
        <a:bodyPr/>
        <a:lstStyle/>
        <a:p>
          <a:pPr rtl="0"/>
          <a:r>
            <a:rPr lang="en-US" b="1" dirty="0" smtClean="0"/>
            <a:t>Parent company is Amazon.com</a:t>
          </a:r>
          <a:endParaRPr lang="en-US" b="1" dirty="0"/>
        </a:p>
      </dgm:t>
    </dgm:pt>
    <dgm:pt modelId="{8CD5330C-FD10-46EF-AEA2-DD24DA3336E0}" type="parTrans" cxnId="{F2155DA8-DA2F-4848-9ED1-53D232DD9F9A}">
      <dgm:prSet/>
      <dgm:spPr/>
      <dgm:t>
        <a:bodyPr/>
        <a:lstStyle/>
        <a:p>
          <a:endParaRPr lang="en-US"/>
        </a:p>
      </dgm:t>
    </dgm:pt>
    <dgm:pt modelId="{680873E5-D5EA-488B-AEF3-68F021109AD9}" type="sibTrans" cxnId="{F2155DA8-DA2F-4848-9ED1-53D232DD9F9A}">
      <dgm:prSet/>
      <dgm:spPr/>
      <dgm:t>
        <a:bodyPr/>
        <a:lstStyle/>
        <a:p>
          <a:endParaRPr lang="en-US"/>
        </a:p>
      </dgm:t>
    </dgm:pt>
    <dgm:pt modelId="{47C5EA2B-0C91-4881-BB66-28E29787CDAC}">
      <dgm:prSet/>
      <dgm:spPr>
        <a:solidFill>
          <a:srgbClr val="E54424"/>
        </a:solidFill>
      </dgm:spPr>
      <dgm:t>
        <a:bodyPr/>
        <a:lstStyle/>
        <a:p>
          <a:pPr rtl="0"/>
          <a:r>
            <a:rPr lang="en-US" b="1" dirty="0" smtClean="0"/>
            <a:t>Method of payment options include credit/debit card</a:t>
          </a:r>
          <a:endParaRPr lang="en-US" b="1" dirty="0"/>
        </a:p>
      </dgm:t>
    </dgm:pt>
    <dgm:pt modelId="{3A9714A9-A068-45CA-A26D-5EEA4F707E22}" type="parTrans" cxnId="{CCF21C2C-C6ED-4B01-8DF5-86860765A8F3}">
      <dgm:prSet/>
      <dgm:spPr/>
      <dgm:t>
        <a:bodyPr/>
        <a:lstStyle/>
        <a:p>
          <a:endParaRPr lang="en-US"/>
        </a:p>
      </dgm:t>
    </dgm:pt>
    <dgm:pt modelId="{7B33669C-D417-44D2-9C56-BA7E253CB70C}" type="sibTrans" cxnId="{CCF21C2C-C6ED-4B01-8DF5-86860765A8F3}">
      <dgm:prSet/>
      <dgm:spPr/>
      <dgm:t>
        <a:bodyPr/>
        <a:lstStyle/>
        <a:p>
          <a:endParaRPr lang="en-US"/>
        </a:p>
      </dgm:t>
    </dgm:pt>
    <dgm:pt modelId="{8B2544FC-C140-4FB8-8FBC-AFB777C9B6A5}">
      <dgm:prSet/>
      <dgm:spPr/>
      <dgm:t>
        <a:bodyPr/>
        <a:lstStyle/>
        <a:p>
          <a:pPr rtl="0"/>
          <a:r>
            <a:rPr lang="en-US" b="1" dirty="0" smtClean="0"/>
            <a:t>Currently being integrated into the Pay.gov platform</a:t>
          </a:r>
          <a:endParaRPr lang="en-US" b="1" dirty="0"/>
        </a:p>
      </dgm:t>
    </dgm:pt>
    <dgm:pt modelId="{892B41F3-A27F-4671-BC35-875D8D7416F5}" type="parTrans" cxnId="{FDC6F3BD-6C73-41B8-8904-6D8D540F1FEB}">
      <dgm:prSet/>
      <dgm:spPr/>
      <dgm:t>
        <a:bodyPr/>
        <a:lstStyle/>
        <a:p>
          <a:endParaRPr lang="en-US"/>
        </a:p>
      </dgm:t>
    </dgm:pt>
    <dgm:pt modelId="{3F131D15-3D42-4B7A-BD33-79EAA3359640}" type="sibTrans" cxnId="{FDC6F3BD-6C73-41B8-8904-6D8D540F1FEB}">
      <dgm:prSet/>
      <dgm:spPr/>
      <dgm:t>
        <a:bodyPr/>
        <a:lstStyle/>
        <a:p>
          <a:endParaRPr lang="en-US"/>
        </a:p>
      </dgm:t>
    </dgm:pt>
    <dgm:pt modelId="{37719215-9B86-4E32-BD33-8F976A9CF02F}">
      <dgm:prSet/>
      <dgm:spPr>
        <a:solidFill>
          <a:srgbClr val="36ADE1"/>
        </a:solidFill>
      </dgm:spPr>
      <dgm:t>
        <a:bodyPr/>
        <a:lstStyle/>
        <a:p>
          <a:pPr rtl="0"/>
          <a:r>
            <a:rPr lang="en-US" b="1" dirty="0" smtClean="0"/>
            <a:t>Launched in 2007</a:t>
          </a:r>
          <a:endParaRPr lang="en-US" b="1" dirty="0"/>
        </a:p>
      </dgm:t>
    </dgm:pt>
    <dgm:pt modelId="{EF06E8A0-15C6-402A-BF79-31301C50B370}" type="sibTrans" cxnId="{13357304-E65C-4E4B-AEE5-4C7B9ED6346A}">
      <dgm:prSet/>
      <dgm:spPr/>
      <dgm:t>
        <a:bodyPr/>
        <a:lstStyle/>
        <a:p>
          <a:endParaRPr lang="en-US"/>
        </a:p>
      </dgm:t>
    </dgm:pt>
    <dgm:pt modelId="{054D49E6-55A1-4A4B-82DF-C478B7621DD2}" type="parTrans" cxnId="{13357304-E65C-4E4B-AEE5-4C7B9ED6346A}">
      <dgm:prSet/>
      <dgm:spPr/>
      <dgm:t>
        <a:bodyPr/>
        <a:lstStyle/>
        <a:p>
          <a:endParaRPr lang="en-US"/>
        </a:p>
      </dgm:t>
    </dgm:pt>
    <dgm:pt modelId="{C059139C-28B0-4316-9DCA-BAE98D478795}" type="pres">
      <dgm:prSet presAssocID="{BC77C3A9-B2D2-467F-851A-5B9EE6661483}" presName="linear" presStyleCnt="0">
        <dgm:presLayoutVars>
          <dgm:animLvl val="lvl"/>
          <dgm:resizeHandles val="exact"/>
        </dgm:presLayoutVars>
      </dgm:prSet>
      <dgm:spPr/>
      <dgm:t>
        <a:bodyPr/>
        <a:lstStyle/>
        <a:p>
          <a:endParaRPr lang="en-US"/>
        </a:p>
      </dgm:t>
    </dgm:pt>
    <dgm:pt modelId="{252CBC55-08EC-45CD-B86E-2473D064D8C8}" type="pres">
      <dgm:prSet presAssocID="{37719215-9B86-4E32-BD33-8F976A9CF02F}" presName="parentText" presStyleLbl="node1" presStyleIdx="0" presStyleCnt="5">
        <dgm:presLayoutVars>
          <dgm:chMax val="0"/>
          <dgm:bulletEnabled val="1"/>
        </dgm:presLayoutVars>
      </dgm:prSet>
      <dgm:spPr/>
      <dgm:t>
        <a:bodyPr/>
        <a:lstStyle/>
        <a:p>
          <a:endParaRPr lang="en-US"/>
        </a:p>
      </dgm:t>
    </dgm:pt>
    <dgm:pt modelId="{8353F1E5-CB55-4430-B11B-42BB538C1224}" type="pres">
      <dgm:prSet presAssocID="{EF06E8A0-15C6-402A-BF79-31301C50B370}" presName="spacer" presStyleCnt="0"/>
      <dgm:spPr/>
    </dgm:pt>
    <dgm:pt modelId="{B61DED4F-90C4-4062-96D0-8367FB0556C9}" type="pres">
      <dgm:prSet presAssocID="{E50CD417-5699-4DAB-9EF8-E35FCC98BD0D}" presName="parentText" presStyleLbl="node1" presStyleIdx="1" presStyleCnt="5">
        <dgm:presLayoutVars>
          <dgm:chMax val="0"/>
          <dgm:bulletEnabled val="1"/>
        </dgm:presLayoutVars>
      </dgm:prSet>
      <dgm:spPr/>
      <dgm:t>
        <a:bodyPr/>
        <a:lstStyle/>
        <a:p>
          <a:endParaRPr lang="en-US"/>
        </a:p>
      </dgm:t>
    </dgm:pt>
    <dgm:pt modelId="{D150D064-F710-4E53-B050-9CF4CCC03476}" type="pres">
      <dgm:prSet presAssocID="{1B22CCBA-F533-4AE1-8C98-DEC07F77771E}" presName="spacer" presStyleCnt="0"/>
      <dgm:spPr/>
    </dgm:pt>
    <dgm:pt modelId="{453B2B55-BF30-48A6-B49F-AB67FE11ADDC}" type="pres">
      <dgm:prSet presAssocID="{1BE16B1A-C191-4133-AAF6-CBF63186F8F7}" presName="parentText" presStyleLbl="node1" presStyleIdx="2" presStyleCnt="5">
        <dgm:presLayoutVars>
          <dgm:chMax val="0"/>
          <dgm:bulletEnabled val="1"/>
        </dgm:presLayoutVars>
      </dgm:prSet>
      <dgm:spPr/>
      <dgm:t>
        <a:bodyPr/>
        <a:lstStyle/>
        <a:p>
          <a:endParaRPr lang="en-US"/>
        </a:p>
      </dgm:t>
    </dgm:pt>
    <dgm:pt modelId="{6AFFF608-DC4C-4B14-B55F-86059C0C4D4D}" type="pres">
      <dgm:prSet presAssocID="{680873E5-D5EA-488B-AEF3-68F021109AD9}" presName="spacer" presStyleCnt="0"/>
      <dgm:spPr/>
    </dgm:pt>
    <dgm:pt modelId="{95423C4D-B1F4-4567-BF43-82D4AFC56399}" type="pres">
      <dgm:prSet presAssocID="{47C5EA2B-0C91-4881-BB66-28E29787CDAC}" presName="parentText" presStyleLbl="node1" presStyleIdx="3" presStyleCnt="5">
        <dgm:presLayoutVars>
          <dgm:chMax val="0"/>
          <dgm:bulletEnabled val="1"/>
        </dgm:presLayoutVars>
      </dgm:prSet>
      <dgm:spPr/>
      <dgm:t>
        <a:bodyPr/>
        <a:lstStyle/>
        <a:p>
          <a:endParaRPr lang="en-US"/>
        </a:p>
      </dgm:t>
    </dgm:pt>
    <dgm:pt modelId="{F842C365-2252-484F-A20E-F537D7AC7ECF}" type="pres">
      <dgm:prSet presAssocID="{7B33669C-D417-44D2-9C56-BA7E253CB70C}" presName="spacer" presStyleCnt="0"/>
      <dgm:spPr/>
    </dgm:pt>
    <dgm:pt modelId="{F56A8C84-EB2B-4849-B7A3-564D86C5D67E}" type="pres">
      <dgm:prSet presAssocID="{8B2544FC-C140-4FB8-8FBC-AFB777C9B6A5}" presName="parentText" presStyleLbl="node1" presStyleIdx="4" presStyleCnt="5">
        <dgm:presLayoutVars>
          <dgm:chMax val="0"/>
          <dgm:bulletEnabled val="1"/>
        </dgm:presLayoutVars>
      </dgm:prSet>
      <dgm:spPr/>
      <dgm:t>
        <a:bodyPr/>
        <a:lstStyle/>
        <a:p>
          <a:endParaRPr lang="en-US"/>
        </a:p>
      </dgm:t>
    </dgm:pt>
  </dgm:ptLst>
  <dgm:cxnLst>
    <dgm:cxn modelId="{13357304-E65C-4E4B-AEE5-4C7B9ED6346A}" srcId="{BC77C3A9-B2D2-467F-851A-5B9EE6661483}" destId="{37719215-9B86-4E32-BD33-8F976A9CF02F}" srcOrd="0" destOrd="0" parTransId="{054D49E6-55A1-4A4B-82DF-C478B7621DD2}" sibTransId="{EF06E8A0-15C6-402A-BF79-31301C50B370}"/>
    <dgm:cxn modelId="{84BE7C7B-2838-42E9-B3F4-126FA9F63FD5}" type="presOf" srcId="{8B2544FC-C140-4FB8-8FBC-AFB777C9B6A5}" destId="{F56A8C84-EB2B-4849-B7A3-564D86C5D67E}" srcOrd="0" destOrd="0" presId="urn:microsoft.com/office/officeart/2005/8/layout/vList2"/>
    <dgm:cxn modelId="{CCF21C2C-C6ED-4B01-8DF5-86860765A8F3}" srcId="{BC77C3A9-B2D2-467F-851A-5B9EE6661483}" destId="{47C5EA2B-0C91-4881-BB66-28E29787CDAC}" srcOrd="3" destOrd="0" parTransId="{3A9714A9-A068-45CA-A26D-5EEA4F707E22}" sibTransId="{7B33669C-D417-44D2-9C56-BA7E253CB70C}"/>
    <dgm:cxn modelId="{A1A44EF4-3118-401C-823C-29DA4ED4CCCF}" type="presOf" srcId="{BC77C3A9-B2D2-467F-851A-5B9EE6661483}" destId="{C059139C-28B0-4316-9DCA-BAE98D478795}" srcOrd="0" destOrd="0" presId="urn:microsoft.com/office/officeart/2005/8/layout/vList2"/>
    <dgm:cxn modelId="{CC3AE81E-F2CA-45B0-9B3C-E0405013BDD6}" type="presOf" srcId="{E50CD417-5699-4DAB-9EF8-E35FCC98BD0D}" destId="{B61DED4F-90C4-4062-96D0-8367FB0556C9}" srcOrd="0" destOrd="0" presId="urn:microsoft.com/office/officeart/2005/8/layout/vList2"/>
    <dgm:cxn modelId="{EDD2DE36-9DFB-4FA9-A004-7045E52F55F6}" type="presOf" srcId="{37719215-9B86-4E32-BD33-8F976A9CF02F}" destId="{252CBC55-08EC-45CD-B86E-2473D064D8C8}" srcOrd="0" destOrd="0" presId="urn:microsoft.com/office/officeart/2005/8/layout/vList2"/>
    <dgm:cxn modelId="{FDC6F3BD-6C73-41B8-8904-6D8D540F1FEB}" srcId="{BC77C3A9-B2D2-467F-851A-5B9EE6661483}" destId="{8B2544FC-C140-4FB8-8FBC-AFB777C9B6A5}" srcOrd="4" destOrd="0" parTransId="{892B41F3-A27F-4671-BC35-875D8D7416F5}" sibTransId="{3F131D15-3D42-4B7A-BD33-79EAA3359640}"/>
    <dgm:cxn modelId="{F2155DA8-DA2F-4848-9ED1-53D232DD9F9A}" srcId="{BC77C3A9-B2D2-467F-851A-5B9EE6661483}" destId="{1BE16B1A-C191-4133-AAF6-CBF63186F8F7}" srcOrd="2" destOrd="0" parTransId="{8CD5330C-FD10-46EF-AEA2-DD24DA3336E0}" sibTransId="{680873E5-D5EA-488B-AEF3-68F021109AD9}"/>
    <dgm:cxn modelId="{49B8E015-D5CE-430C-95FA-90C558A7E5E1}" srcId="{BC77C3A9-B2D2-467F-851A-5B9EE6661483}" destId="{E50CD417-5699-4DAB-9EF8-E35FCC98BD0D}" srcOrd="1" destOrd="0" parTransId="{27F5ECF9-7AF1-4CD1-B5FC-8183D8C6AD4C}" sibTransId="{1B22CCBA-F533-4AE1-8C98-DEC07F77771E}"/>
    <dgm:cxn modelId="{1388BF67-1715-4401-9CAC-D4A72F90F868}" type="presOf" srcId="{1BE16B1A-C191-4133-AAF6-CBF63186F8F7}" destId="{453B2B55-BF30-48A6-B49F-AB67FE11ADDC}" srcOrd="0" destOrd="0" presId="urn:microsoft.com/office/officeart/2005/8/layout/vList2"/>
    <dgm:cxn modelId="{015F8F49-D628-496C-B2C1-FD2CE84B73D9}" type="presOf" srcId="{47C5EA2B-0C91-4881-BB66-28E29787CDAC}" destId="{95423C4D-B1F4-4567-BF43-82D4AFC56399}" srcOrd="0" destOrd="0" presId="urn:microsoft.com/office/officeart/2005/8/layout/vList2"/>
    <dgm:cxn modelId="{5D03702B-B493-4728-81C4-7DBC1660307F}" type="presParOf" srcId="{C059139C-28B0-4316-9DCA-BAE98D478795}" destId="{252CBC55-08EC-45CD-B86E-2473D064D8C8}" srcOrd="0" destOrd="0" presId="urn:microsoft.com/office/officeart/2005/8/layout/vList2"/>
    <dgm:cxn modelId="{9F234605-DF67-4183-8504-965D23B12EA3}" type="presParOf" srcId="{C059139C-28B0-4316-9DCA-BAE98D478795}" destId="{8353F1E5-CB55-4430-B11B-42BB538C1224}" srcOrd="1" destOrd="0" presId="urn:microsoft.com/office/officeart/2005/8/layout/vList2"/>
    <dgm:cxn modelId="{6C34C47D-FA9D-4F2F-A250-D46AB1CBA929}" type="presParOf" srcId="{C059139C-28B0-4316-9DCA-BAE98D478795}" destId="{B61DED4F-90C4-4062-96D0-8367FB0556C9}" srcOrd="2" destOrd="0" presId="urn:microsoft.com/office/officeart/2005/8/layout/vList2"/>
    <dgm:cxn modelId="{1DB1F9ED-9BE6-475E-8DF7-19622569F152}" type="presParOf" srcId="{C059139C-28B0-4316-9DCA-BAE98D478795}" destId="{D150D064-F710-4E53-B050-9CF4CCC03476}" srcOrd="3" destOrd="0" presId="urn:microsoft.com/office/officeart/2005/8/layout/vList2"/>
    <dgm:cxn modelId="{9E822910-C6A1-4E5B-AF67-42CC7D99464D}" type="presParOf" srcId="{C059139C-28B0-4316-9DCA-BAE98D478795}" destId="{453B2B55-BF30-48A6-B49F-AB67FE11ADDC}" srcOrd="4" destOrd="0" presId="urn:microsoft.com/office/officeart/2005/8/layout/vList2"/>
    <dgm:cxn modelId="{2F85D099-71AA-4BB2-875E-24674073A576}" type="presParOf" srcId="{C059139C-28B0-4316-9DCA-BAE98D478795}" destId="{6AFFF608-DC4C-4B14-B55F-86059C0C4D4D}" srcOrd="5" destOrd="0" presId="urn:microsoft.com/office/officeart/2005/8/layout/vList2"/>
    <dgm:cxn modelId="{898BB32B-4F58-444D-A6D2-3D4053CE6385}" type="presParOf" srcId="{C059139C-28B0-4316-9DCA-BAE98D478795}" destId="{95423C4D-B1F4-4567-BF43-82D4AFC56399}" srcOrd="6" destOrd="0" presId="urn:microsoft.com/office/officeart/2005/8/layout/vList2"/>
    <dgm:cxn modelId="{43FA50C7-5024-4C98-A5D0-590E0A85F73F}" type="presParOf" srcId="{C059139C-28B0-4316-9DCA-BAE98D478795}" destId="{F842C365-2252-484F-A20E-F537D7AC7ECF}" srcOrd="7" destOrd="0" presId="urn:microsoft.com/office/officeart/2005/8/layout/vList2"/>
    <dgm:cxn modelId="{EFCBE460-1DE4-446C-A449-6DB4A5DFA3A2}" type="presParOf" srcId="{C059139C-28B0-4316-9DCA-BAE98D478795}" destId="{F56A8C84-EB2B-4849-B7A3-564D86C5D67E}"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B2E4CC-147F-4D95-92F0-FE98D317B05F}"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C0365598-3C8C-4C53-BE45-ADB15144E360}">
      <dgm:prSet phldrT="[Text]" custT="1"/>
      <dgm:spPr/>
      <dgm:t>
        <a:bodyPr/>
        <a:lstStyle/>
        <a:p>
          <a:r>
            <a:rPr lang="en-US" sz="2000" b="1"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OLBP is a convenient tool to pay bills via ACH credit by logging into a bank’s website or third party bill payment</a:t>
          </a:r>
        </a:p>
      </dgm:t>
    </dgm:pt>
    <dgm:pt modelId="{FF447FE0-940F-4317-9967-BD79A870E7D1}" type="parTrans" cxnId="{0EA5541F-72F8-4458-97E7-3AA810D3755F}">
      <dgm:prSet/>
      <dgm:spPr/>
      <dgm:t>
        <a:bodyPr/>
        <a:lstStyle/>
        <a:p>
          <a:endParaRPr lang="en-US" b="1">
            <a:effectLst>
              <a:outerShdw blurRad="38100" dist="38100" dir="2700000" algn="tl">
                <a:srgbClr val="000000">
                  <a:alpha val="43137"/>
                </a:srgbClr>
              </a:outerShdw>
            </a:effectLst>
            <a:latin typeface="Calibri" pitchFamily="34" charset="0"/>
          </a:endParaRPr>
        </a:p>
      </dgm:t>
    </dgm:pt>
    <dgm:pt modelId="{01897500-687F-4D17-B0AA-C97B47E4C11D}" type="sibTrans" cxnId="{0EA5541F-72F8-4458-97E7-3AA810D3755F}">
      <dgm:prSet/>
      <dgm:spPr/>
      <dgm:t>
        <a:bodyPr/>
        <a:lstStyle/>
        <a:p>
          <a:endParaRPr lang="en-US" b="1">
            <a:effectLst>
              <a:outerShdw blurRad="38100" dist="38100" dir="2700000" algn="tl">
                <a:srgbClr val="000000">
                  <a:alpha val="43137"/>
                </a:srgbClr>
              </a:outerShdw>
            </a:effectLst>
            <a:latin typeface="Calibri" pitchFamily="34" charset="0"/>
          </a:endParaRPr>
        </a:p>
      </dgm:t>
    </dgm:pt>
    <dgm:pt modelId="{1307C797-5705-40F3-B43C-12B24D7A9BC2}">
      <dgm:prSet phldrT="[Text]" custT="1"/>
      <dgm:spPr/>
      <dgm:t>
        <a:bodyPr/>
        <a:lstStyle/>
        <a:p>
          <a:r>
            <a:rPr lang="en-US" sz="1600"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One exception is sole proprietorships where the business owner uses their personal checking account to pay bills.</a:t>
          </a:r>
          <a:endParaRPr lang="en-US" sz="1600" b="0" dirty="0">
            <a:effectLst>
              <a:outerShdw blurRad="38100" dist="38100" dir="2700000" algn="tl">
                <a:srgbClr val="000000">
                  <a:alpha val="43137"/>
                </a:srgbClr>
              </a:outerShdw>
            </a:effectLst>
            <a:latin typeface="Calibri" pitchFamily="34" charset="0"/>
          </a:endParaRPr>
        </a:p>
      </dgm:t>
    </dgm:pt>
    <dgm:pt modelId="{36F6AB08-1A29-4015-B078-1D6EE98457AE}" type="parTrans" cxnId="{BF91F597-4A47-45C5-8416-733C1679B442}">
      <dgm:prSet/>
      <dgm:spPr/>
      <dgm:t>
        <a:bodyPr/>
        <a:lstStyle/>
        <a:p>
          <a:endParaRPr lang="en-US"/>
        </a:p>
      </dgm:t>
    </dgm:pt>
    <dgm:pt modelId="{3FC59D15-6C75-43A5-81EE-19DA3B8A81B4}" type="sibTrans" cxnId="{BF91F597-4A47-45C5-8416-733C1679B442}">
      <dgm:prSet/>
      <dgm:spPr/>
      <dgm:t>
        <a:bodyPr/>
        <a:lstStyle/>
        <a:p>
          <a:endParaRPr lang="en-US"/>
        </a:p>
      </dgm:t>
    </dgm:pt>
    <dgm:pt modelId="{6046ED74-4A6E-4B03-BFED-C038A00B1051}">
      <dgm:prSet custT="1"/>
      <dgm:spPr/>
      <dgm:t>
        <a:bodyPr/>
        <a:lstStyle/>
        <a:p>
          <a:r>
            <a:rPr lang="en-US" sz="1600"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Each participating agency must be established as a “biller” in the network, with a unique biller profile</a:t>
          </a:r>
        </a:p>
      </dgm:t>
    </dgm:pt>
    <dgm:pt modelId="{6B23DEB4-EDFD-4F5F-AECF-C7D78864032B}" type="parTrans" cxnId="{3D7E1D74-6290-4876-8B0C-4257D9C6359E}">
      <dgm:prSet/>
      <dgm:spPr/>
      <dgm:t>
        <a:bodyPr/>
        <a:lstStyle/>
        <a:p>
          <a:endParaRPr lang="en-US"/>
        </a:p>
      </dgm:t>
    </dgm:pt>
    <dgm:pt modelId="{265BD4AF-E0AF-4F0B-948B-8A5A2C3E1599}" type="sibTrans" cxnId="{3D7E1D74-6290-4876-8B0C-4257D9C6359E}">
      <dgm:prSet/>
      <dgm:spPr/>
      <dgm:t>
        <a:bodyPr/>
        <a:lstStyle/>
        <a:p>
          <a:endParaRPr lang="en-US"/>
        </a:p>
      </dgm:t>
    </dgm:pt>
    <dgm:pt modelId="{D9E7C639-147A-4A08-B3FC-8CFAF38B82F7}">
      <dgm:prSet custT="1"/>
      <dgm:spPr/>
      <dgm:t>
        <a:bodyPr/>
        <a:lstStyle/>
        <a:p>
          <a:r>
            <a:rPr lang="en-US" sz="1600"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Fiscal Service Credit Gateway program area walks interested agencies through the setup process</a:t>
          </a:r>
          <a:endParaRPr lang="en-US" sz="1600" dirty="0">
            <a:effectLst>
              <a:outerShdw blurRad="38100" dist="38100" dir="2700000" algn="tl">
                <a:srgbClr val="000000">
                  <a:alpha val="43137"/>
                </a:srgbClr>
              </a:outerShdw>
            </a:effectLst>
          </a:endParaRPr>
        </a:p>
      </dgm:t>
    </dgm:pt>
    <dgm:pt modelId="{C7C3D847-299B-420C-80E4-897DC447047D}" type="parTrans" cxnId="{77631E96-F7D4-4836-9F56-395D5CA0576E}">
      <dgm:prSet/>
      <dgm:spPr/>
      <dgm:t>
        <a:bodyPr/>
        <a:lstStyle/>
        <a:p>
          <a:endParaRPr lang="en-US"/>
        </a:p>
      </dgm:t>
    </dgm:pt>
    <dgm:pt modelId="{C308F3E3-1227-4252-B91B-391D671AB69B}" type="sibTrans" cxnId="{77631E96-F7D4-4836-9F56-395D5CA0576E}">
      <dgm:prSet/>
      <dgm:spPr/>
      <dgm:t>
        <a:bodyPr/>
        <a:lstStyle/>
        <a:p>
          <a:endParaRPr lang="en-US"/>
        </a:p>
      </dgm:t>
    </dgm:pt>
    <dgm:pt modelId="{98A005C9-4B7C-4276-A7F6-907DE968E650}">
      <dgm:prSet phldrT="[Text]" custT="1"/>
      <dgm:spPr/>
      <dgm:t>
        <a:bodyPr/>
        <a:lstStyle/>
        <a:p>
          <a:r>
            <a:rPr lang="en-US" sz="1600"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Billers in this context are Federal agencies with consumer customers</a:t>
          </a:r>
          <a:endParaRPr lang="en-US" sz="1600" b="1" dirty="0">
            <a:effectLst>
              <a:outerShdw blurRad="38100" dist="38100" dir="2700000" algn="tl">
                <a:srgbClr val="000000">
                  <a:alpha val="43137"/>
                </a:srgbClr>
              </a:outerShdw>
            </a:effectLst>
            <a:latin typeface="Calibri" pitchFamily="34" charset="0"/>
          </a:endParaRPr>
        </a:p>
      </dgm:t>
    </dgm:pt>
    <dgm:pt modelId="{ECC671D1-8C01-412B-B064-6257305C64FB}" type="sibTrans" cxnId="{DD3779A2-A67B-49FC-9174-7B1C65B9B4A8}">
      <dgm:prSet/>
      <dgm:spPr/>
      <dgm:t>
        <a:bodyPr/>
        <a:lstStyle/>
        <a:p>
          <a:endParaRPr lang="en-US" b="1">
            <a:effectLst>
              <a:outerShdw blurRad="38100" dist="38100" dir="2700000" algn="tl">
                <a:srgbClr val="000000">
                  <a:alpha val="43137"/>
                </a:srgbClr>
              </a:outerShdw>
            </a:effectLst>
            <a:latin typeface="Calibri" pitchFamily="34" charset="0"/>
          </a:endParaRPr>
        </a:p>
      </dgm:t>
    </dgm:pt>
    <dgm:pt modelId="{96C4282F-DF80-4BCD-8F51-71A156598D56}" type="parTrans" cxnId="{DD3779A2-A67B-49FC-9174-7B1C65B9B4A8}">
      <dgm:prSet/>
      <dgm:spPr/>
      <dgm:t>
        <a:bodyPr/>
        <a:lstStyle/>
        <a:p>
          <a:endParaRPr lang="en-US" b="1">
            <a:effectLst>
              <a:outerShdw blurRad="38100" dist="38100" dir="2700000" algn="tl">
                <a:srgbClr val="000000">
                  <a:alpha val="43137"/>
                </a:srgbClr>
              </a:outerShdw>
            </a:effectLst>
            <a:latin typeface="Calibri" pitchFamily="34" charset="0"/>
          </a:endParaRPr>
        </a:p>
      </dgm:t>
    </dgm:pt>
    <dgm:pt modelId="{4C94EDCD-DC94-49C6-B548-AF5EA827D34D}">
      <dgm:prSet phldrT="[Text]" custT="1"/>
      <dgm:spPr/>
      <dgm:t>
        <a:bodyPr/>
        <a:lstStyle/>
        <a:p>
          <a:r>
            <a:rPr lang="en-US" sz="1600"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OLBP is only available to individuals with consumer bank accounts</a:t>
          </a:r>
          <a:endParaRPr lang="en-US" sz="1600" b="0" dirty="0">
            <a:effectLst>
              <a:outerShdw blurRad="38100" dist="38100" dir="2700000" algn="tl">
                <a:srgbClr val="000000">
                  <a:alpha val="43137"/>
                </a:srgbClr>
              </a:outerShdw>
            </a:effectLst>
            <a:latin typeface="Calibri" pitchFamily="34" charset="0"/>
          </a:endParaRPr>
        </a:p>
      </dgm:t>
    </dgm:pt>
    <dgm:pt modelId="{CC008736-BCF2-4607-B0B8-FA652DFA2F39}" type="sibTrans" cxnId="{1833CC87-3BBB-462E-AA47-03D28609894C}">
      <dgm:prSet/>
      <dgm:spPr/>
      <dgm:t>
        <a:bodyPr/>
        <a:lstStyle/>
        <a:p>
          <a:endParaRPr lang="en-US" b="1">
            <a:effectLst>
              <a:outerShdw blurRad="38100" dist="38100" dir="2700000" algn="tl">
                <a:srgbClr val="000000">
                  <a:alpha val="43137"/>
                </a:srgbClr>
              </a:outerShdw>
            </a:effectLst>
            <a:latin typeface="Calibri" pitchFamily="34" charset="0"/>
          </a:endParaRPr>
        </a:p>
      </dgm:t>
    </dgm:pt>
    <dgm:pt modelId="{7AEEB7C6-FB27-4B8B-A786-91D1E1EA4A69}" type="parTrans" cxnId="{1833CC87-3BBB-462E-AA47-03D28609894C}">
      <dgm:prSet/>
      <dgm:spPr/>
      <dgm:t>
        <a:bodyPr/>
        <a:lstStyle/>
        <a:p>
          <a:endParaRPr lang="en-US" b="1">
            <a:effectLst>
              <a:outerShdw blurRad="38100" dist="38100" dir="2700000" algn="tl">
                <a:srgbClr val="000000">
                  <a:alpha val="43137"/>
                </a:srgbClr>
              </a:outerShdw>
            </a:effectLst>
            <a:latin typeface="Calibri" pitchFamily="34" charset="0"/>
          </a:endParaRPr>
        </a:p>
      </dgm:t>
    </dgm:pt>
    <dgm:pt modelId="{62E9DA9B-CC84-49AC-A8A4-4FF2C6552301}">
      <dgm:prSet phldrT="[Text]" custT="1"/>
      <dgm:spPr/>
      <dgm:t>
        <a:bodyPr/>
        <a:lstStyle/>
        <a:p>
          <a:r>
            <a:rPr lang="en-US" sz="2000" b="1"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OLBP is currently comprised of financial institutions and payment providers that share a common database of participating billers</a:t>
          </a:r>
          <a:endParaRPr lang="en-US" sz="2000" b="1" dirty="0">
            <a:effectLst>
              <a:outerShdw blurRad="38100" dist="38100" dir="2700000" algn="tl">
                <a:srgbClr val="000000">
                  <a:alpha val="43137"/>
                </a:srgbClr>
              </a:outerShdw>
            </a:effectLst>
            <a:latin typeface="Calibri" pitchFamily="34" charset="0"/>
          </a:endParaRPr>
        </a:p>
      </dgm:t>
    </dgm:pt>
    <dgm:pt modelId="{0EA3E300-B90C-4133-AB61-B878F03B89A8}" type="sibTrans" cxnId="{6F0973D4-9542-43DD-9706-ED44CAC9ECE4}">
      <dgm:prSet/>
      <dgm:spPr/>
      <dgm:t>
        <a:bodyPr/>
        <a:lstStyle/>
        <a:p>
          <a:endParaRPr lang="en-US" b="1">
            <a:effectLst>
              <a:outerShdw blurRad="38100" dist="38100" dir="2700000" algn="tl">
                <a:srgbClr val="000000">
                  <a:alpha val="43137"/>
                </a:srgbClr>
              </a:outerShdw>
            </a:effectLst>
            <a:latin typeface="Calibri" pitchFamily="34" charset="0"/>
          </a:endParaRPr>
        </a:p>
      </dgm:t>
    </dgm:pt>
    <dgm:pt modelId="{3C636014-BE3E-4B6C-BE5F-588D1712609F}" type="parTrans" cxnId="{6F0973D4-9542-43DD-9706-ED44CAC9ECE4}">
      <dgm:prSet/>
      <dgm:spPr/>
      <dgm:t>
        <a:bodyPr/>
        <a:lstStyle/>
        <a:p>
          <a:endParaRPr lang="en-US" b="1">
            <a:effectLst>
              <a:outerShdw blurRad="38100" dist="38100" dir="2700000" algn="tl">
                <a:srgbClr val="000000">
                  <a:alpha val="43137"/>
                </a:srgbClr>
              </a:outerShdw>
            </a:effectLst>
            <a:latin typeface="Calibri" pitchFamily="34" charset="0"/>
          </a:endParaRPr>
        </a:p>
      </dgm:t>
    </dgm:pt>
    <dgm:pt modelId="{C7CE4B3B-1212-4ABC-A157-AD90E0B7F826}">
      <dgm:prSet phldrT="[Text]" custT="1"/>
      <dgm:spPr/>
      <dgm:t>
        <a:bodyPr/>
        <a:lstStyle/>
        <a:p>
          <a:endParaRPr lang="en-US" sz="1600" b="1" dirty="0">
            <a:effectLst>
              <a:outerShdw blurRad="38100" dist="38100" dir="2700000" algn="tl">
                <a:srgbClr val="000000">
                  <a:alpha val="43137"/>
                </a:srgbClr>
              </a:outerShdw>
            </a:effectLst>
            <a:latin typeface="Calibri" pitchFamily="34" charset="0"/>
          </a:endParaRPr>
        </a:p>
      </dgm:t>
    </dgm:pt>
    <dgm:pt modelId="{544C23AA-F909-4090-A8B1-584E746A2239}" type="sibTrans" cxnId="{A8C9BC68-B591-4F4F-B6BC-71112A674B41}">
      <dgm:prSet/>
      <dgm:spPr/>
      <dgm:t>
        <a:bodyPr/>
        <a:lstStyle/>
        <a:p>
          <a:endParaRPr lang="en-US"/>
        </a:p>
      </dgm:t>
    </dgm:pt>
    <dgm:pt modelId="{66957B53-6FB1-498B-BFF2-C04492CB419E}" type="parTrans" cxnId="{A8C9BC68-B591-4F4F-B6BC-71112A674B41}">
      <dgm:prSet/>
      <dgm:spPr/>
      <dgm:t>
        <a:bodyPr/>
        <a:lstStyle/>
        <a:p>
          <a:endParaRPr lang="en-US"/>
        </a:p>
      </dgm:t>
    </dgm:pt>
    <dgm:pt modelId="{0640BD1A-114E-4B0A-997E-A6600F281FB6}">
      <dgm:prSet phldrT="[Text]" custT="1"/>
      <dgm:spPr/>
      <dgm:t>
        <a:bodyPr/>
        <a:lstStyle/>
        <a:p>
          <a:endParaRPr lang="en-US" sz="1600" b="0" dirty="0">
            <a:effectLst>
              <a:outerShdw blurRad="38100" dist="38100" dir="2700000" algn="tl">
                <a:srgbClr val="000000">
                  <a:alpha val="43137"/>
                </a:srgbClr>
              </a:outerShdw>
            </a:effectLst>
            <a:latin typeface="Calibri" pitchFamily="34" charset="0"/>
          </a:endParaRPr>
        </a:p>
      </dgm:t>
    </dgm:pt>
    <dgm:pt modelId="{0E50DC67-5904-4512-90AB-025DB9CDFAE9}" type="sibTrans" cxnId="{5791385B-898E-4A83-B517-9C02EB53C4E5}">
      <dgm:prSet/>
      <dgm:spPr/>
      <dgm:t>
        <a:bodyPr/>
        <a:lstStyle/>
        <a:p>
          <a:endParaRPr lang="en-US"/>
        </a:p>
      </dgm:t>
    </dgm:pt>
    <dgm:pt modelId="{B77CE8FF-14BE-4216-9794-2C9DD6FF0893}" type="parTrans" cxnId="{5791385B-898E-4A83-B517-9C02EB53C4E5}">
      <dgm:prSet/>
      <dgm:spPr/>
      <dgm:t>
        <a:bodyPr/>
        <a:lstStyle/>
        <a:p>
          <a:endParaRPr lang="en-US"/>
        </a:p>
      </dgm:t>
    </dgm:pt>
    <dgm:pt modelId="{9F25BDCC-C79E-4615-9B84-46743CACD375}" type="pres">
      <dgm:prSet presAssocID="{45B2E4CC-147F-4D95-92F0-FE98D317B05F}" presName="linear" presStyleCnt="0">
        <dgm:presLayoutVars>
          <dgm:dir/>
          <dgm:animLvl val="lvl"/>
          <dgm:resizeHandles val="exact"/>
        </dgm:presLayoutVars>
      </dgm:prSet>
      <dgm:spPr/>
      <dgm:t>
        <a:bodyPr/>
        <a:lstStyle/>
        <a:p>
          <a:endParaRPr lang="en-US"/>
        </a:p>
      </dgm:t>
    </dgm:pt>
    <dgm:pt modelId="{85CF0F22-179E-491A-BC3F-4749A889E1BF}" type="pres">
      <dgm:prSet presAssocID="{C0365598-3C8C-4C53-BE45-ADB15144E360}" presName="parentLin" presStyleCnt="0"/>
      <dgm:spPr/>
    </dgm:pt>
    <dgm:pt modelId="{9D12BAFC-4328-4DCD-8EEC-632D3A4B414C}" type="pres">
      <dgm:prSet presAssocID="{C0365598-3C8C-4C53-BE45-ADB15144E360}" presName="parentLeftMargin" presStyleLbl="node1" presStyleIdx="0" presStyleCnt="2"/>
      <dgm:spPr/>
      <dgm:t>
        <a:bodyPr/>
        <a:lstStyle/>
        <a:p>
          <a:endParaRPr lang="en-US"/>
        </a:p>
      </dgm:t>
    </dgm:pt>
    <dgm:pt modelId="{2344751D-7181-48A0-A923-9FE7E3AE7C86}" type="pres">
      <dgm:prSet presAssocID="{C0365598-3C8C-4C53-BE45-ADB15144E360}" presName="parentText" presStyleLbl="node1" presStyleIdx="0" presStyleCnt="2" custScaleX="124797" custScaleY="210619">
        <dgm:presLayoutVars>
          <dgm:chMax val="0"/>
          <dgm:bulletEnabled val="1"/>
        </dgm:presLayoutVars>
      </dgm:prSet>
      <dgm:spPr/>
      <dgm:t>
        <a:bodyPr/>
        <a:lstStyle/>
        <a:p>
          <a:endParaRPr lang="en-US"/>
        </a:p>
      </dgm:t>
    </dgm:pt>
    <dgm:pt modelId="{122738E1-ED5D-4CA4-80B8-B0119B5AFF16}" type="pres">
      <dgm:prSet presAssocID="{C0365598-3C8C-4C53-BE45-ADB15144E360}" presName="negativeSpace" presStyleCnt="0"/>
      <dgm:spPr/>
    </dgm:pt>
    <dgm:pt modelId="{74B77ADD-D616-45CB-B849-4AC9D9D97DE5}" type="pres">
      <dgm:prSet presAssocID="{C0365598-3C8C-4C53-BE45-ADB15144E360}" presName="childText" presStyleLbl="conFgAcc1" presStyleIdx="0" presStyleCnt="2">
        <dgm:presLayoutVars>
          <dgm:bulletEnabled val="1"/>
        </dgm:presLayoutVars>
      </dgm:prSet>
      <dgm:spPr/>
      <dgm:t>
        <a:bodyPr/>
        <a:lstStyle/>
        <a:p>
          <a:endParaRPr lang="en-US"/>
        </a:p>
      </dgm:t>
    </dgm:pt>
    <dgm:pt modelId="{29CBDFE3-501A-42AA-A0F3-A6529F5512FB}" type="pres">
      <dgm:prSet presAssocID="{01897500-687F-4D17-B0AA-C97B47E4C11D}" presName="spaceBetweenRectangles" presStyleCnt="0"/>
      <dgm:spPr/>
    </dgm:pt>
    <dgm:pt modelId="{2C332E7A-11E5-4CCA-8B91-C9407383CD5A}" type="pres">
      <dgm:prSet presAssocID="{62E9DA9B-CC84-49AC-A8A4-4FF2C6552301}" presName="parentLin" presStyleCnt="0"/>
      <dgm:spPr/>
    </dgm:pt>
    <dgm:pt modelId="{A9872143-F256-4195-8008-17F12A6F4F1A}" type="pres">
      <dgm:prSet presAssocID="{62E9DA9B-CC84-49AC-A8A4-4FF2C6552301}" presName="parentLeftMargin" presStyleLbl="node1" presStyleIdx="0" presStyleCnt="2"/>
      <dgm:spPr/>
      <dgm:t>
        <a:bodyPr/>
        <a:lstStyle/>
        <a:p>
          <a:endParaRPr lang="en-US"/>
        </a:p>
      </dgm:t>
    </dgm:pt>
    <dgm:pt modelId="{91D8995F-49C6-4726-8753-34C0A7016BC7}" type="pres">
      <dgm:prSet presAssocID="{62E9DA9B-CC84-49AC-A8A4-4FF2C6552301}" presName="parentText" presStyleLbl="node1" presStyleIdx="1" presStyleCnt="2" custScaleX="124797" custScaleY="210619">
        <dgm:presLayoutVars>
          <dgm:chMax val="0"/>
          <dgm:bulletEnabled val="1"/>
        </dgm:presLayoutVars>
      </dgm:prSet>
      <dgm:spPr/>
      <dgm:t>
        <a:bodyPr/>
        <a:lstStyle/>
        <a:p>
          <a:endParaRPr lang="en-US"/>
        </a:p>
      </dgm:t>
    </dgm:pt>
    <dgm:pt modelId="{B2BDC6EA-3F04-4506-877C-5C27558862C0}" type="pres">
      <dgm:prSet presAssocID="{62E9DA9B-CC84-49AC-A8A4-4FF2C6552301}" presName="negativeSpace" presStyleCnt="0"/>
      <dgm:spPr/>
    </dgm:pt>
    <dgm:pt modelId="{2155ABD0-11B2-4922-849B-776CA51DA5F9}" type="pres">
      <dgm:prSet presAssocID="{62E9DA9B-CC84-49AC-A8A4-4FF2C6552301}" presName="childText" presStyleLbl="conFgAcc1" presStyleIdx="1" presStyleCnt="2">
        <dgm:presLayoutVars>
          <dgm:bulletEnabled val="1"/>
        </dgm:presLayoutVars>
      </dgm:prSet>
      <dgm:spPr/>
      <dgm:t>
        <a:bodyPr/>
        <a:lstStyle/>
        <a:p>
          <a:endParaRPr lang="en-US"/>
        </a:p>
      </dgm:t>
    </dgm:pt>
  </dgm:ptLst>
  <dgm:cxnLst>
    <dgm:cxn modelId="{BF91F597-4A47-45C5-8416-733C1679B442}" srcId="{C0365598-3C8C-4C53-BE45-ADB15144E360}" destId="{1307C797-5705-40F3-B43C-12B24D7A9BC2}" srcOrd="2" destOrd="0" parTransId="{36F6AB08-1A29-4015-B078-1D6EE98457AE}" sibTransId="{3FC59D15-6C75-43A5-81EE-19DA3B8A81B4}"/>
    <dgm:cxn modelId="{A8C9BC68-B591-4F4F-B6BC-71112A674B41}" srcId="{62E9DA9B-CC84-49AC-A8A4-4FF2C6552301}" destId="{C7CE4B3B-1212-4ABC-A157-AD90E0B7F826}" srcOrd="0" destOrd="0" parTransId="{66957B53-6FB1-498B-BFF2-C04492CB419E}" sibTransId="{544C23AA-F909-4090-A8B1-584E746A2239}"/>
    <dgm:cxn modelId="{DD3779A2-A67B-49FC-9174-7B1C65B9B4A8}" srcId="{62E9DA9B-CC84-49AC-A8A4-4FF2C6552301}" destId="{98A005C9-4B7C-4276-A7F6-907DE968E650}" srcOrd="1" destOrd="0" parTransId="{96C4282F-DF80-4BCD-8F51-71A156598D56}" sibTransId="{ECC671D1-8C01-412B-B064-6257305C64FB}"/>
    <dgm:cxn modelId="{77631E96-F7D4-4836-9F56-395D5CA0576E}" srcId="{62E9DA9B-CC84-49AC-A8A4-4FF2C6552301}" destId="{D9E7C639-147A-4A08-B3FC-8CFAF38B82F7}" srcOrd="3" destOrd="0" parTransId="{C7C3D847-299B-420C-80E4-897DC447047D}" sibTransId="{C308F3E3-1227-4252-B91B-391D671AB69B}"/>
    <dgm:cxn modelId="{053C2A6A-7BBC-4316-B54D-CBF8320DA76C}" type="presOf" srcId="{62E9DA9B-CC84-49AC-A8A4-4FF2C6552301}" destId="{91D8995F-49C6-4726-8753-34C0A7016BC7}" srcOrd="1" destOrd="0" presId="urn:microsoft.com/office/officeart/2005/8/layout/list1"/>
    <dgm:cxn modelId="{B350E952-07DD-452B-844F-FB889743E80F}" type="presOf" srcId="{1307C797-5705-40F3-B43C-12B24D7A9BC2}" destId="{74B77ADD-D616-45CB-B849-4AC9D9D97DE5}" srcOrd="0" destOrd="2" presId="urn:microsoft.com/office/officeart/2005/8/layout/list1"/>
    <dgm:cxn modelId="{8FE3C6D3-3DC9-4F83-8468-58C5C2FDF7B8}" type="presOf" srcId="{C0365598-3C8C-4C53-BE45-ADB15144E360}" destId="{9D12BAFC-4328-4DCD-8EEC-632D3A4B414C}" srcOrd="0" destOrd="0" presId="urn:microsoft.com/office/officeart/2005/8/layout/list1"/>
    <dgm:cxn modelId="{77FDD37B-FBBA-43DF-B70D-5DC26FFBC169}" type="presOf" srcId="{0640BD1A-114E-4B0A-997E-A6600F281FB6}" destId="{74B77ADD-D616-45CB-B849-4AC9D9D97DE5}" srcOrd="0" destOrd="0" presId="urn:microsoft.com/office/officeart/2005/8/layout/list1"/>
    <dgm:cxn modelId="{F1F09857-837F-44D3-AD13-50DA5ACB591F}" type="presOf" srcId="{98A005C9-4B7C-4276-A7F6-907DE968E650}" destId="{2155ABD0-11B2-4922-849B-776CA51DA5F9}" srcOrd="0" destOrd="1" presId="urn:microsoft.com/office/officeart/2005/8/layout/list1"/>
    <dgm:cxn modelId="{B1825F1F-1527-4A6F-8C66-29BA7236B2FE}" type="presOf" srcId="{4C94EDCD-DC94-49C6-B548-AF5EA827D34D}" destId="{74B77ADD-D616-45CB-B849-4AC9D9D97DE5}" srcOrd="0" destOrd="1" presId="urn:microsoft.com/office/officeart/2005/8/layout/list1"/>
    <dgm:cxn modelId="{676F8AA2-1736-4745-A322-1616BB7F1A54}" type="presOf" srcId="{62E9DA9B-CC84-49AC-A8A4-4FF2C6552301}" destId="{A9872143-F256-4195-8008-17F12A6F4F1A}" srcOrd="0" destOrd="0" presId="urn:microsoft.com/office/officeart/2005/8/layout/list1"/>
    <dgm:cxn modelId="{4F81D8E3-0502-431C-9C76-870FC8400CE1}" type="presOf" srcId="{D9E7C639-147A-4A08-B3FC-8CFAF38B82F7}" destId="{2155ABD0-11B2-4922-849B-776CA51DA5F9}" srcOrd="0" destOrd="3" presId="urn:microsoft.com/office/officeart/2005/8/layout/list1"/>
    <dgm:cxn modelId="{158F1B67-42EE-4834-85D7-37377838E6DA}" type="presOf" srcId="{6046ED74-4A6E-4B03-BFED-C038A00B1051}" destId="{2155ABD0-11B2-4922-849B-776CA51DA5F9}" srcOrd="0" destOrd="2" presId="urn:microsoft.com/office/officeart/2005/8/layout/list1"/>
    <dgm:cxn modelId="{0EA5541F-72F8-4458-97E7-3AA810D3755F}" srcId="{45B2E4CC-147F-4D95-92F0-FE98D317B05F}" destId="{C0365598-3C8C-4C53-BE45-ADB15144E360}" srcOrd="0" destOrd="0" parTransId="{FF447FE0-940F-4317-9967-BD79A870E7D1}" sibTransId="{01897500-687F-4D17-B0AA-C97B47E4C11D}"/>
    <dgm:cxn modelId="{3D7E1D74-6290-4876-8B0C-4257D9C6359E}" srcId="{62E9DA9B-CC84-49AC-A8A4-4FF2C6552301}" destId="{6046ED74-4A6E-4B03-BFED-C038A00B1051}" srcOrd="2" destOrd="0" parTransId="{6B23DEB4-EDFD-4F5F-AECF-C7D78864032B}" sibTransId="{265BD4AF-E0AF-4F0B-948B-8A5A2C3E1599}"/>
    <dgm:cxn modelId="{6F0973D4-9542-43DD-9706-ED44CAC9ECE4}" srcId="{45B2E4CC-147F-4D95-92F0-FE98D317B05F}" destId="{62E9DA9B-CC84-49AC-A8A4-4FF2C6552301}" srcOrd="1" destOrd="0" parTransId="{3C636014-BE3E-4B6C-BE5F-588D1712609F}" sibTransId="{0EA3E300-B90C-4133-AB61-B878F03B89A8}"/>
    <dgm:cxn modelId="{A8B7F669-FF8D-4458-8B6A-D7E4E6A0D191}" type="presOf" srcId="{45B2E4CC-147F-4D95-92F0-FE98D317B05F}" destId="{9F25BDCC-C79E-4615-9B84-46743CACD375}" srcOrd="0" destOrd="0" presId="urn:microsoft.com/office/officeart/2005/8/layout/list1"/>
    <dgm:cxn modelId="{6B6E3FBD-2043-4CB3-B10D-EB52582C29CC}" type="presOf" srcId="{C7CE4B3B-1212-4ABC-A157-AD90E0B7F826}" destId="{2155ABD0-11B2-4922-849B-776CA51DA5F9}" srcOrd="0" destOrd="0" presId="urn:microsoft.com/office/officeart/2005/8/layout/list1"/>
    <dgm:cxn modelId="{5791385B-898E-4A83-B517-9C02EB53C4E5}" srcId="{C0365598-3C8C-4C53-BE45-ADB15144E360}" destId="{0640BD1A-114E-4B0A-997E-A6600F281FB6}" srcOrd="0" destOrd="0" parTransId="{B77CE8FF-14BE-4216-9794-2C9DD6FF0893}" sibTransId="{0E50DC67-5904-4512-90AB-025DB9CDFAE9}"/>
    <dgm:cxn modelId="{51AAEEB6-E9DD-4183-8B5C-4874FEBF5471}" type="presOf" srcId="{C0365598-3C8C-4C53-BE45-ADB15144E360}" destId="{2344751D-7181-48A0-A923-9FE7E3AE7C86}" srcOrd="1" destOrd="0" presId="urn:microsoft.com/office/officeart/2005/8/layout/list1"/>
    <dgm:cxn modelId="{1833CC87-3BBB-462E-AA47-03D28609894C}" srcId="{C0365598-3C8C-4C53-BE45-ADB15144E360}" destId="{4C94EDCD-DC94-49C6-B548-AF5EA827D34D}" srcOrd="1" destOrd="0" parTransId="{7AEEB7C6-FB27-4B8B-A786-91D1E1EA4A69}" sibTransId="{CC008736-BCF2-4607-B0B8-FA652DFA2F39}"/>
    <dgm:cxn modelId="{76CFAE8E-BF8F-45DC-A8D4-F2127CF038EF}" type="presParOf" srcId="{9F25BDCC-C79E-4615-9B84-46743CACD375}" destId="{85CF0F22-179E-491A-BC3F-4749A889E1BF}" srcOrd="0" destOrd="0" presId="urn:microsoft.com/office/officeart/2005/8/layout/list1"/>
    <dgm:cxn modelId="{100469E2-E726-4EA9-9571-07897F7FD08A}" type="presParOf" srcId="{85CF0F22-179E-491A-BC3F-4749A889E1BF}" destId="{9D12BAFC-4328-4DCD-8EEC-632D3A4B414C}" srcOrd="0" destOrd="0" presId="urn:microsoft.com/office/officeart/2005/8/layout/list1"/>
    <dgm:cxn modelId="{79C17846-7FE8-43AB-A2B5-4600E306BAD6}" type="presParOf" srcId="{85CF0F22-179E-491A-BC3F-4749A889E1BF}" destId="{2344751D-7181-48A0-A923-9FE7E3AE7C86}" srcOrd="1" destOrd="0" presId="urn:microsoft.com/office/officeart/2005/8/layout/list1"/>
    <dgm:cxn modelId="{984F9FB0-0DF8-444C-8927-29A60B289A31}" type="presParOf" srcId="{9F25BDCC-C79E-4615-9B84-46743CACD375}" destId="{122738E1-ED5D-4CA4-80B8-B0119B5AFF16}" srcOrd="1" destOrd="0" presId="urn:microsoft.com/office/officeart/2005/8/layout/list1"/>
    <dgm:cxn modelId="{D55771A6-52F4-4DF9-AAB7-AC3F649BECC8}" type="presParOf" srcId="{9F25BDCC-C79E-4615-9B84-46743CACD375}" destId="{74B77ADD-D616-45CB-B849-4AC9D9D97DE5}" srcOrd="2" destOrd="0" presId="urn:microsoft.com/office/officeart/2005/8/layout/list1"/>
    <dgm:cxn modelId="{AC86CB09-135A-4709-B3C3-6E1EF990CA03}" type="presParOf" srcId="{9F25BDCC-C79E-4615-9B84-46743CACD375}" destId="{29CBDFE3-501A-42AA-A0F3-A6529F5512FB}" srcOrd="3" destOrd="0" presId="urn:microsoft.com/office/officeart/2005/8/layout/list1"/>
    <dgm:cxn modelId="{197845D2-108E-4030-8E15-107713ED7D7C}" type="presParOf" srcId="{9F25BDCC-C79E-4615-9B84-46743CACD375}" destId="{2C332E7A-11E5-4CCA-8B91-C9407383CD5A}" srcOrd="4" destOrd="0" presId="urn:microsoft.com/office/officeart/2005/8/layout/list1"/>
    <dgm:cxn modelId="{94FE0B0C-7F70-4A41-9B68-0B8E381882C4}" type="presParOf" srcId="{2C332E7A-11E5-4CCA-8B91-C9407383CD5A}" destId="{A9872143-F256-4195-8008-17F12A6F4F1A}" srcOrd="0" destOrd="0" presId="urn:microsoft.com/office/officeart/2005/8/layout/list1"/>
    <dgm:cxn modelId="{F4F375B7-8043-4B6A-87D9-EBD27B8F8021}" type="presParOf" srcId="{2C332E7A-11E5-4CCA-8B91-C9407383CD5A}" destId="{91D8995F-49C6-4726-8753-34C0A7016BC7}" srcOrd="1" destOrd="0" presId="urn:microsoft.com/office/officeart/2005/8/layout/list1"/>
    <dgm:cxn modelId="{B63555F2-08D0-4591-B020-6F4958616D50}" type="presParOf" srcId="{9F25BDCC-C79E-4615-9B84-46743CACD375}" destId="{B2BDC6EA-3F04-4506-877C-5C27558862C0}" srcOrd="5" destOrd="0" presId="urn:microsoft.com/office/officeart/2005/8/layout/list1"/>
    <dgm:cxn modelId="{EF3346D1-2593-42AD-A75B-5BF2644C2506}" type="presParOf" srcId="{9F25BDCC-C79E-4615-9B84-46743CACD375}" destId="{2155ABD0-11B2-4922-849B-776CA51DA5F9}"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D7ED70F-E4F0-48CA-9739-DE180999FBD7}" type="doc">
      <dgm:prSet loTypeId="urn:diagrams.loki3.com/BracketList+Icon" loCatId="list" qsTypeId="urn:microsoft.com/office/officeart/2005/8/quickstyle/simple4" qsCatId="simple" csTypeId="urn:microsoft.com/office/officeart/2005/8/colors/accent1_5" csCatId="accent1" phldr="1"/>
      <dgm:spPr/>
      <dgm:t>
        <a:bodyPr/>
        <a:lstStyle/>
        <a:p>
          <a:endParaRPr lang="en-US"/>
        </a:p>
      </dgm:t>
    </dgm:pt>
    <dgm:pt modelId="{AFB1FFF9-CB7A-44B6-8F05-D4815494F100}">
      <dgm:prSet phldrT="[Text]" custT="1"/>
      <dgm:spPr/>
      <dgm:t>
        <a:bodyPr/>
        <a:lstStyle/>
        <a:p>
          <a:pPr algn="ctr"/>
          <a:r>
            <a:rPr lang="en-US" sz="2400" b="0" dirty="0" smtClean="0">
              <a:solidFill>
                <a:schemeClr val="tx1">
                  <a:lumMod val="65000"/>
                  <a:lumOff val="35000"/>
                </a:schemeClr>
              </a:solidFill>
              <a:effectLst>
                <a:outerShdw blurRad="38100" dist="38100" dir="2700000" algn="tl">
                  <a:srgbClr val="000000">
                    <a:alpha val="43137"/>
                  </a:srgbClr>
                </a:outerShdw>
              </a:effectLst>
              <a:latin typeface="Calibri" pitchFamily="34" charset="0"/>
            </a:rPr>
            <a:t>Cost Effective </a:t>
          </a:r>
          <a:endParaRPr lang="en-US" sz="2400" b="0" dirty="0">
            <a:solidFill>
              <a:schemeClr val="tx1">
                <a:lumMod val="65000"/>
                <a:lumOff val="35000"/>
              </a:schemeClr>
            </a:solidFill>
            <a:effectLst>
              <a:outerShdw blurRad="38100" dist="38100" dir="2700000" algn="tl">
                <a:srgbClr val="000000">
                  <a:alpha val="43137"/>
                </a:srgbClr>
              </a:outerShdw>
            </a:effectLst>
            <a:latin typeface="Calibri" pitchFamily="34" charset="0"/>
          </a:endParaRPr>
        </a:p>
      </dgm:t>
    </dgm:pt>
    <dgm:pt modelId="{4653D764-A803-41F7-863E-5A038ADC9B37}" type="parTrans" cxnId="{05D8E4F7-C5E3-43F8-9B3A-11B96C9420C3}">
      <dgm:prSet/>
      <dgm:spPr/>
      <dgm:t>
        <a:bodyPr/>
        <a:lstStyle/>
        <a:p>
          <a:endParaRPr lang="en-US" sz="1600">
            <a:latin typeface="Calibri" pitchFamily="34" charset="0"/>
          </a:endParaRPr>
        </a:p>
      </dgm:t>
    </dgm:pt>
    <dgm:pt modelId="{8A7DB2C6-3A79-4A1D-B7DE-DA68624F9124}" type="sibTrans" cxnId="{05D8E4F7-C5E3-43F8-9B3A-11B96C9420C3}">
      <dgm:prSet/>
      <dgm:spPr/>
      <dgm:t>
        <a:bodyPr/>
        <a:lstStyle/>
        <a:p>
          <a:endParaRPr lang="en-US" sz="1600">
            <a:latin typeface="Calibri" pitchFamily="34" charset="0"/>
          </a:endParaRPr>
        </a:p>
      </dgm:t>
    </dgm:pt>
    <dgm:pt modelId="{C0643873-B9AA-4B1E-A9A9-BAE325576337}">
      <dgm:prSet phldrT="[Text]" custT="1"/>
      <dgm:spPr>
        <a:gradFill flip="none" rotWithShape="0">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dgm:spPr>
      <dgm:t>
        <a:bodyPr/>
        <a:lstStyle/>
        <a:p>
          <a:pPr algn="l"/>
          <a:r>
            <a:rPr lang="en-US" sz="1600" b="1"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Most banks do not charge a fee for using online bill payment</a:t>
          </a:r>
          <a:endParaRPr lang="en-US" sz="1600" b="1" dirty="0">
            <a:effectLst>
              <a:outerShdw blurRad="38100" dist="38100" dir="2700000" algn="tl">
                <a:srgbClr val="000000">
                  <a:alpha val="43137"/>
                </a:srgbClr>
              </a:outerShdw>
            </a:effectLst>
            <a:latin typeface="Calibri" pitchFamily="34" charset="0"/>
          </a:endParaRPr>
        </a:p>
      </dgm:t>
    </dgm:pt>
    <dgm:pt modelId="{175ED27F-4F88-4452-AEB6-8E0C0B9837B3}" type="parTrans" cxnId="{53397F77-C329-47B8-B681-75A1D8623976}">
      <dgm:prSet/>
      <dgm:spPr/>
      <dgm:t>
        <a:bodyPr/>
        <a:lstStyle/>
        <a:p>
          <a:endParaRPr lang="en-US" sz="1600">
            <a:latin typeface="Calibri" pitchFamily="34" charset="0"/>
          </a:endParaRPr>
        </a:p>
      </dgm:t>
    </dgm:pt>
    <dgm:pt modelId="{609F4E09-2A2F-46DF-B107-0DFDF37E412B}" type="sibTrans" cxnId="{53397F77-C329-47B8-B681-75A1D8623976}">
      <dgm:prSet/>
      <dgm:spPr/>
      <dgm:t>
        <a:bodyPr/>
        <a:lstStyle/>
        <a:p>
          <a:endParaRPr lang="en-US" sz="1600">
            <a:latin typeface="Calibri" pitchFamily="34" charset="0"/>
          </a:endParaRPr>
        </a:p>
      </dgm:t>
    </dgm:pt>
    <dgm:pt modelId="{7EC77CD0-1743-4354-8F24-EA2EA890E36F}">
      <dgm:prSet phldrT="[Text]" custT="1"/>
      <dgm:spPr/>
      <dgm:t>
        <a:bodyPr/>
        <a:lstStyle/>
        <a:p>
          <a:pPr algn="ctr"/>
          <a:r>
            <a:rPr lang="en-US" sz="2400" b="0" dirty="0" smtClean="0">
              <a:solidFill>
                <a:schemeClr val="tx1">
                  <a:lumMod val="65000"/>
                  <a:lumOff val="35000"/>
                </a:schemeClr>
              </a:solidFill>
              <a:effectLst>
                <a:outerShdw blurRad="38100" dist="38100" dir="2700000" algn="tl">
                  <a:srgbClr val="000000">
                    <a:alpha val="43137"/>
                  </a:srgbClr>
                </a:outerShdw>
              </a:effectLst>
              <a:latin typeface="Calibri" pitchFamily="34" charset="0"/>
            </a:rPr>
            <a:t>Reduced Risk</a:t>
          </a:r>
          <a:endParaRPr lang="en-US" sz="2400" b="0" dirty="0">
            <a:solidFill>
              <a:schemeClr val="tx1">
                <a:lumMod val="65000"/>
                <a:lumOff val="35000"/>
              </a:schemeClr>
            </a:solidFill>
            <a:effectLst>
              <a:outerShdw blurRad="38100" dist="38100" dir="2700000" algn="tl">
                <a:srgbClr val="000000">
                  <a:alpha val="43137"/>
                </a:srgbClr>
              </a:outerShdw>
            </a:effectLst>
            <a:latin typeface="Calibri" pitchFamily="34" charset="0"/>
          </a:endParaRPr>
        </a:p>
      </dgm:t>
    </dgm:pt>
    <dgm:pt modelId="{17192A79-2A5E-4814-B670-202CF8D7D3EB}" type="parTrans" cxnId="{5C5B950C-1EE5-4445-90C5-590ABD3B7E57}">
      <dgm:prSet/>
      <dgm:spPr/>
      <dgm:t>
        <a:bodyPr/>
        <a:lstStyle/>
        <a:p>
          <a:endParaRPr lang="en-US"/>
        </a:p>
      </dgm:t>
    </dgm:pt>
    <dgm:pt modelId="{60B89F5D-1213-4704-966A-244DF927AD19}" type="sibTrans" cxnId="{5C5B950C-1EE5-4445-90C5-590ABD3B7E57}">
      <dgm:prSet/>
      <dgm:spPr/>
      <dgm:t>
        <a:bodyPr/>
        <a:lstStyle/>
        <a:p>
          <a:endParaRPr lang="en-US"/>
        </a:p>
      </dgm:t>
    </dgm:pt>
    <dgm:pt modelId="{5991A0D3-AE91-4CBB-B640-99870C4261AF}">
      <dgm:prSet phldrT="[Text]" custT="1"/>
      <dgm:spPr>
        <a:gradFill flip="none" rotWithShape="0">
          <a:gsLst>
            <a:gs pos="0">
              <a:srgbClr val="3399FF">
                <a:shade val="30000"/>
                <a:satMod val="115000"/>
              </a:srgbClr>
            </a:gs>
            <a:gs pos="50000">
              <a:srgbClr val="3399FF">
                <a:shade val="67500"/>
                <a:satMod val="115000"/>
              </a:srgbClr>
            </a:gs>
            <a:gs pos="100000">
              <a:srgbClr val="3399FF">
                <a:shade val="100000"/>
                <a:satMod val="115000"/>
              </a:srgbClr>
            </a:gs>
          </a:gsLst>
          <a:lin ang="5400000" scaled="1"/>
          <a:tileRect/>
        </a:gradFill>
        <a:ln>
          <a:noFill/>
        </a:ln>
      </dgm:spPr>
      <dgm:t>
        <a:bodyPr/>
        <a:lstStyle/>
        <a:p>
          <a:pPr algn="l"/>
          <a:r>
            <a:rPr lang="en-US" sz="1600" b="1"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Checks account for ~ 69% of nationwide payment fraud</a:t>
          </a:r>
          <a:endParaRPr lang="en-US" sz="1600" b="1" dirty="0">
            <a:effectLst>
              <a:outerShdw blurRad="38100" dist="38100" dir="2700000" algn="tl">
                <a:srgbClr val="000000">
                  <a:alpha val="43137"/>
                </a:srgbClr>
              </a:outerShdw>
            </a:effectLst>
            <a:latin typeface="Calibri" pitchFamily="34" charset="0"/>
          </a:endParaRPr>
        </a:p>
      </dgm:t>
    </dgm:pt>
    <dgm:pt modelId="{751C9FF5-0C09-4F8F-973B-B7D0C655854A}" type="parTrans" cxnId="{3E3A715C-2B7A-4AF8-80A8-697747EBA1E0}">
      <dgm:prSet/>
      <dgm:spPr/>
      <dgm:t>
        <a:bodyPr/>
        <a:lstStyle/>
        <a:p>
          <a:endParaRPr lang="en-US"/>
        </a:p>
      </dgm:t>
    </dgm:pt>
    <dgm:pt modelId="{8F77AD5C-6EBA-4218-8069-32AD8769191A}" type="sibTrans" cxnId="{3E3A715C-2B7A-4AF8-80A8-697747EBA1E0}">
      <dgm:prSet/>
      <dgm:spPr/>
      <dgm:t>
        <a:bodyPr/>
        <a:lstStyle/>
        <a:p>
          <a:endParaRPr lang="en-US"/>
        </a:p>
      </dgm:t>
    </dgm:pt>
    <dgm:pt modelId="{351F6DE0-D079-4E8F-BF16-F9B48686502E}">
      <dgm:prSet phldrT="[Text]" custT="1"/>
      <dgm:spPr>
        <a:gradFill flip="none" rotWithShape="0">
          <a:gsLst>
            <a:gs pos="0">
              <a:srgbClr val="3399FF">
                <a:shade val="30000"/>
                <a:satMod val="115000"/>
              </a:srgbClr>
            </a:gs>
            <a:gs pos="50000">
              <a:srgbClr val="3399FF">
                <a:shade val="67500"/>
                <a:satMod val="115000"/>
              </a:srgbClr>
            </a:gs>
            <a:gs pos="100000">
              <a:srgbClr val="3399FF">
                <a:shade val="100000"/>
                <a:satMod val="115000"/>
              </a:srgbClr>
            </a:gs>
          </a:gsLst>
          <a:lin ang="5400000" scaled="1"/>
          <a:tileRect/>
        </a:gradFill>
        <a:ln>
          <a:noFill/>
        </a:ln>
      </dgm:spPr>
      <dgm:t>
        <a:bodyPr/>
        <a:lstStyle/>
        <a:p>
          <a:pPr algn="l"/>
          <a:r>
            <a:rPr lang="en-US" sz="1600" b="1"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ACH credit is less than 7%</a:t>
          </a:r>
          <a:endParaRPr lang="en-US" sz="1600" b="1" dirty="0">
            <a:effectLst>
              <a:outerShdw blurRad="38100" dist="38100" dir="2700000" algn="tl">
                <a:srgbClr val="000000">
                  <a:alpha val="43137"/>
                </a:srgbClr>
              </a:outerShdw>
            </a:effectLst>
            <a:latin typeface="Calibri" pitchFamily="34" charset="0"/>
          </a:endParaRPr>
        </a:p>
      </dgm:t>
    </dgm:pt>
    <dgm:pt modelId="{665B06F9-A1FE-489C-B003-109E7ACF0F9D}" type="parTrans" cxnId="{D554B622-464D-40AE-A7B3-77870BFA8D8C}">
      <dgm:prSet/>
      <dgm:spPr/>
      <dgm:t>
        <a:bodyPr/>
        <a:lstStyle/>
        <a:p>
          <a:endParaRPr lang="en-US"/>
        </a:p>
      </dgm:t>
    </dgm:pt>
    <dgm:pt modelId="{0697973B-252A-4249-BF3C-208FB413262B}" type="sibTrans" cxnId="{D554B622-464D-40AE-A7B3-77870BFA8D8C}">
      <dgm:prSet/>
      <dgm:spPr/>
      <dgm:t>
        <a:bodyPr/>
        <a:lstStyle/>
        <a:p>
          <a:endParaRPr lang="en-US"/>
        </a:p>
      </dgm:t>
    </dgm:pt>
    <dgm:pt modelId="{8FE0BC31-C8C5-448D-AEE1-C850EB18125C}">
      <dgm:prSet phldrT="[Text]" custT="1"/>
      <dgm:spPr/>
      <dgm:t>
        <a:bodyPr/>
        <a:lstStyle/>
        <a:p>
          <a:pPr algn="ctr"/>
          <a:r>
            <a:rPr lang="en-US" sz="2400" b="0" dirty="0" smtClean="0">
              <a:solidFill>
                <a:schemeClr val="tx1">
                  <a:lumMod val="65000"/>
                  <a:lumOff val="35000"/>
                </a:schemeClr>
              </a:solidFill>
              <a:effectLst>
                <a:outerShdw blurRad="38100" dist="38100" dir="2700000" algn="tl">
                  <a:srgbClr val="000000">
                    <a:alpha val="43137"/>
                  </a:srgbClr>
                </a:outerShdw>
              </a:effectLst>
              <a:latin typeface="Calibri" pitchFamily="34" charset="0"/>
            </a:rPr>
            <a:t>Enhanced Customer Privacy</a:t>
          </a:r>
          <a:endParaRPr lang="en-US" sz="2400" b="0" dirty="0">
            <a:solidFill>
              <a:schemeClr val="tx1">
                <a:lumMod val="65000"/>
                <a:lumOff val="35000"/>
              </a:schemeClr>
            </a:solidFill>
            <a:effectLst>
              <a:outerShdw blurRad="38100" dist="38100" dir="2700000" algn="tl">
                <a:srgbClr val="000000">
                  <a:alpha val="43137"/>
                </a:srgbClr>
              </a:outerShdw>
            </a:effectLst>
            <a:latin typeface="Calibri" pitchFamily="34" charset="0"/>
          </a:endParaRPr>
        </a:p>
      </dgm:t>
    </dgm:pt>
    <dgm:pt modelId="{97762F6E-EE6A-443B-AE46-1C21234C37AF}" type="parTrans" cxnId="{C66E9CC8-178C-4E6E-AC69-FC13013F6B48}">
      <dgm:prSet/>
      <dgm:spPr/>
      <dgm:t>
        <a:bodyPr/>
        <a:lstStyle/>
        <a:p>
          <a:endParaRPr lang="en-US"/>
        </a:p>
      </dgm:t>
    </dgm:pt>
    <dgm:pt modelId="{92D2797E-6610-47A6-B19F-3EA63DE434B5}" type="sibTrans" cxnId="{C66E9CC8-178C-4E6E-AC69-FC13013F6B48}">
      <dgm:prSet/>
      <dgm:spPr/>
      <dgm:t>
        <a:bodyPr/>
        <a:lstStyle/>
        <a:p>
          <a:endParaRPr lang="en-US"/>
        </a:p>
      </dgm:t>
    </dgm:pt>
    <dgm:pt modelId="{B069BFE7-9284-4C28-A560-FE903EF07893}">
      <dgm:prSet phldrT="[Text]" custT="1"/>
      <dgm:spPr/>
      <dgm:t>
        <a:bodyPr/>
        <a:lstStyle/>
        <a:p>
          <a:pPr algn="ctr"/>
          <a:r>
            <a:rPr lang="en-US" sz="2400" b="0" dirty="0" smtClean="0">
              <a:solidFill>
                <a:schemeClr val="tx1">
                  <a:lumMod val="65000"/>
                  <a:lumOff val="35000"/>
                </a:schemeClr>
              </a:solidFill>
              <a:effectLst>
                <a:outerShdw blurRad="38100" dist="38100" dir="2700000" algn="tl">
                  <a:srgbClr val="000000">
                    <a:alpha val="43137"/>
                  </a:srgbClr>
                </a:outerShdw>
              </a:effectLst>
              <a:latin typeface="Calibri" pitchFamily="34" charset="0"/>
            </a:rPr>
            <a:t>Customer Convenience</a:t>
          </a:r>
          <a:endParaRPr lang="en-US" sz="2400" b="0" dirty="0">
            <a:solidFill>
              <a:schemeClr val="tx1">
                <a:lumMod val="65000"/>
                <a:lumOff val="35000"/>
              </a:schemeClr>
            </a:solidFill>
            <a:effectLst>
              <a:outerShdw blurRad="38100" dist="38100" dir="2700000" algn="tl">
                <a:srgbClr val="000000">
                  <a:alpha val="43137"/>
                </a:srgbClr>
              </a:outerShdw>
            </a:effectLst>
            <a:latin typeface="Calibri" pitchFamily="34" charset="0"/>
          </a:endParaRPr>
        </a:p>
      </dgm:t>
    </dgm:pt>
    <dgm:pt modelId="{270CD1E1-7612-42B9-BFA6-18386D03F89F}" type="parTrans" cxnId="{E21829A8-C48D-4F43-9059-9FAF8888F255}">
      <dgm:prSet/>
      <dgm:spPr/>
      <dgm:t>
        <a:bodyPr/>
        <a:lstStyle/>
        <a:p>
          <a:endParaRPr lang="en-US"/>
        </a:p>
      </dgm:t>
    </dgm:pt>
    <dgm:pt modelId="{C7FA12AE-F52D-4898-ADA2-0476927BE0C0}" type="sibTrans" cxnId="{E21829A8-C48D-4F43-9059-9FAF8888F255}">
      <dgm:prSet/>
      <dgm:spPr/>
      <dgm:t>
        <a:bodyPr/>
        <a:lstStyle/>
        <a:p>
          <a:endParaRPr lang="en-US"/>
        </a:p>
      </dgm:t>
    </dgm:pt>
    <dgm:pt modelId="{9FACA715-22C6-4F42-B811-637A373504D5}">
      <dgm:prSet phldrT="[Text]" custT="1"/>
      <dgm:spPr/>
      <dgm:t>
        <a:bodyPr/>
        <a:lstStyle/>
        <a:p>
          <a:pPr algn="ctr"/>
          <a:r>
            <a:rPr lang="en-US" sz="2400" b="0" dirty="0" smtClean="0">
              <a:solidFill>
                <a:schemeClr val="tx1">
                  <a:lumMod val="65000"/>
                  <a:lumOff val="35000"/>
                </a:schemeClr>
              </a:solidFill>
              <a:effectLst>
                <a:outerShdw blurRad="38100" dist="38100" dir="2700000" algn="tl">
                  <a:srgbClr val="000000">
                    <a:alpha val="43137"/>
                  </a:srgbClr>
                </a:outerShdw>
              </a:effectLst>
              <a:latin typeface="Calibri" pitchFamily="34" charset="0"/>
            </a:rPr>
            <a:t>Customer Control</a:t>
          </a:r>
          <a:endParaRPr lang="en-US" sz="2400" b="0" dirty="0">
            <a:solidFill>
              <a:schemeClr val="tx1">
                <a:lumMod val="65000"/>
                <a:lumOff val="35000"/>
              </a:schemeClr>
            </a:solidFill>
            <a:effectLst>
              <a:outerShdw blurRad="38100" dist="38100" dir="2700000" algn="tl">
                <a:srgbClr val="000000">
                  <a:alpha val="43137"/>
                </a:srgbClr>
              </a:outerShdw>
            </a:effectLst>
            <a:latin typeface="Calibri" pitchFamily="34" charset="0"/>
          </a:endParaRPr>
        </a:p>
      </dgm:t>
    </dgm:pt>
    <dgm:pt modelId="{606482A1-9BF8-4460-AA9D-7C713292E816}" type="parTrans" cxnId="{C95BB4F8-9ED8-4A32-8242-11CAAE66791A}">
      <dgm:prSet/>
      <dgm:spPr/>
      <dgm:t>
        <a:bodyPr/>
        <a:lstStyle/>
        <a:p>
          <a:endParaRPr lang="en-US"/>
        </a:p>
      </dgm:t>
    </dgm:pt>
    <dgm:pt modelId="{5A4845E7-B53E-4DA4-9D6B-DC8BF8298C00}" type="sibTrans" cxnId="{C95BB4F8-9ED8-4A32-8242-11CAAE66791A}">
      <dgm:prSet/>
      <dgm:spPr/>
      <dgm:t>
        <a:bodyPr/>
        <a:lstStyle/>
        <a:p>
          <a:endParaRPr lang="en-US"/>
        </a:p>
      </dgm:t>
    </dgm:pt>
    <dgm:pt modelId="{C815B339-6F27-4555-8232-150220CB609D}">
      <dgm:prSet phldrT="[Text]" custT="1"/>
      <dgm:spPr/>
      <dgm:t>
        <a:bodyPr/>
        <a:lstStyle/>
        <a:p>
          <a:pPr algn="ctr"/>
          <a:r>
            <a:rPr lang="en-US" sz="2400" b="0" dirty="0" smtClean="0">
              <a:solidFill>
                <a:schemeClr val="tx1">
                  <a:lumMod val="65000"/>
                  <a:lumOff val="35000"/>
                </a:schemeClr>
              </a:solidFill>
              <a:effectLst>
                <a:outerShdw blurRad="38100" dist="38100" dir="2700000" algn="tl">
                  <a:srgbClr val="000000">
                    <a:alpha val="43137"/>
                  </a:srgbClr>
                </a:outerShdw>
              </a:effectLst>
              <a:latin typeface="Calibri" pitchFamily="34" charset="0"/>
            </a:rPr>
            <a:t>Faster Collection</a:t>
          </a:r>
          <a:endParaRPr lang="en-US" sz="2400" b="0" dirty="0">
            <a:solidFill>
              <a:schemeClr val="tx1">
                <a:lumMod val="65000"/>
                <a:lumOff val="35000"/>
              </a:schemeClr>
            </a:solidFill>
            <a:effectLst>
              <a:outerShdw blurRad="38100" dist="38100" dir="2700000" algn="tl">
                <a:srgbClr val="000000">
                  <a:alpha val="43137"/>
                </a:srgbClr>
              </a:outerShdw>
            </a:effectLst>
            <a:latin typeface="Calibri" pitchFamily="34" charset="0"/>
          </a:endParaRPr>
        </a:p>
      </dgm:t>
    </dgm:pt>
    <dgm:pt modelId="{9C29CA22-CDE7-44B6-AD4E-FFFA7B2E5C5F}" type="parTrans" cxnId="{6B436AFF-43DB-44D6-AE4D-8C76C4F518B5}">
      <dgm:prSet/>
      <dgm:spPr/>
      <dgm:t>
        <a:bodyPr/>
        <a:lstStyle/>
        <a:p>
          <a:endParaRPr lang="en-US"/>
        </a:p>
      </dgm:t>
    </dgm:pt>
    <dgm:pt modelId="{B9EAC0D7-99AD-4A57-B6EE-DDDAD0DB0273}" type="sibTrans" cxnId="{6B436AFF-43DB-44D6-AE4D-8C76C4F518B5}">
      <dgm:prSet/>
      <dgm:spPr/>
      <dgm:t>
        <a:bodyPr/>
        <a:lstStyle/>
        <a:p>
          <a:endParaRPr lang="en-US"/>
        </a:p>
      </dgm:t>
    </dgm:pt>
    <dgm:pt modelId="{F9BE4865-7F44-411E-8221-462302D0FAD7}">
      <dgm:prSet phldrT="[Text]" custT="1"/>
      <dgm:spPr>
        <a:gradFill flip="none" rotWithShape="0">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dgm:spPr>
      <dgm:t>
        <a:bodyPr/>
        <a:lstStyle/>
        <a:p>
          <a:pPr algn="l"/>
          <a:r>
            <a:rPr lang="en-US" sz="1600" b="1"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ACH lowest cost payment option for the federal government</a:t>
          </a:r>
          <a:endParaRPr lang="en-US" sz="1600" b="1" dirty="0">
            <a:effectLst>
              <a:outerShdw blurRad="38100" dist="38100" dir="2700000" algn="tl">
                <a:srgbClr val="000000">
                  <a:alpha val="43137"/>
                </a:srgbClr>
              </a:outerShdw>
            </a:effectLst>
            <a:latin typeface="Calibri" pitchFamily="34" charset="0"/>
          </a:endParaRPr>
        </a:p>
      </dgm:t>
    </dgm:pt>
    <dgm:pt modelId="{51FAF78D-A473-46F9-ACEB-2548FE6D3FDE}" type="parTrans" cxnId="{AEB5C25F-603E-4763-AC69-491CA5B28F17}">
      <dgm:prSet/>
      <dgm:spPr/>
      <dgm:t>
        <a:bodyPr/>
        <a:lstStyle/>
        <a:p>
          <a:endParaRPr lang="en-US"/>
        </a:p>
      </dgm:t>
    </dgm:pt>
    <dgm:pt modelId="{67B9AB57-2824-4FA3-A110-4CD50301B6B5}" type="sibTrans" cxnId="{AEB5C25F-603E-4763-AC69-491CA5B28F17}">
      <dgm:prSet/>
      <dgm:spPr/>
      <dgm:t>
        <a:bodyPr/>
        <a:lstStyle/>
        <a:p>
          <a:endParaRPr lang="en-US"/>
        </a:p>
      </dgm:t>
    </dgm:pt>
    <dgm:pt modelId="{7C0B5D37-74E6-443F-BFF8-E11E001441EA}">
      <dgm:prSet phldrT="[Text]" custT="1"/>
      <dgm:spPr>
        <a:gradFill flip="none" rotWithShape="0">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dgm:spPr>
      <dgm:t>
        <a:bodyPr/>
        <a:lstStyle/>
        <a:p>
          <a:pPr algn="l"/>
          <a:r>
            <a:rPr lang="en-US" sz="1600" b="1"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Customers don’t have to provide bank account information to the federal government</a:t>
          </a:r>
          <a:endParaRPr lang="en-US" sz="1600" b="1" dirty="0">
            <a:effectLst>
              <a:outerShdw blurRad="38100" dist="38100" dir="2700000" algn="tl">
                <a:srgbClr val="000000">
                  <a:alpha val="43137"/>
                </a:srgbClr>
              </a:outerShdw>
            </a:effectLst>
            <a:latin typeface="Calibri" pitchFamily="34" charset="0"/>
          </a:endParaRPr>
        </a:p>
      </dgm:t>
    </dgm:pt>
    <dgm:pt modelId="{3CE973C6-FA2C-46DF-8DE7-3F978007921B}" type="parTrans" cxnId="{077BFB18-84AB-454D-AA16-FE2B5E4D140C}">
      <dgm:prSet/>
      <dgm:spPr/>
      <dgm:t>
        <a:bodyPr/>
        <a:lstStyle/>
        <a:p>
          <a:endParaRPr lang="en-US"/>
        </a:p>
      </dgm:t>
    </dgm:pt>
    <dgm:pt modelId="{1DA1DAFA-3C82-48FC-835D-10D198BDA869}" type="sibTrans" cxnId="{077BFB18-84AB-454D-AA16-FE2B5E4D140C}">
      <dgm:prSet/>
      <dgm:spPr/>
      <dgm:t>
        <a:bodyPr/>
        <a:lstStyle/>
        <a:p>
          <a:endParaRPr lang="en-US"/>
        </a:p>
      </dgm:t>
    </dgm:pt>
    <dgm:pt modelId="{DB7802EB-5C3E-4421-896B-D0DA873FF65A}">
      <dgm:prSet phldrT="[Text]" custT="1"/>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ln>
          <a:noFill/>
        </a:ln>
      </dgm:spPr>
      <dgm:t>
        <a:bodyPr/>
        <a:lstStyle/>
        <a:p>
          <a:pPr algn="l"/>
          <a:r>
            <a:rPr lang="en-US" sz="1600" b="1"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Online payments in lieu of writing and mailing checks</a:t>
          </a:r>
          <a:endParaRPr lang="en-US" sz="1600" b="1" dirty="0">
            <a:effectLst>
              <a:outerShdw blurRad="38100" dist="38100" dir="2700000" algn="tl">
                <a:srgbClr val="000000">
                  <a:alpha val="43137"/>
                </a:srgbClr>
              </a:outerShdw>
            </a:effectLst>
            <a:latin typeface="Calibri" pitchFamily="34" charset="0"/>
          </a:endParaRPr>
        </a:p>
      </dgm:t>
    </dgm:pt>
    <dgm:pt modelId="{EAB8C30E-D6F4-40F3-97AC-ADD3E7809D5E}" type="parTrans" cxnId="{757A8EB2-7865-4FBE-8688-34D10DC36587}">
      <dgm:prSet/>
      <dgm:spPr/>
      <dgm:t>
        <a:bodyPr/>
        <a:lstStyle/>
        <a:p>
          <a:endParaRPr lang="en-US"/>
        </a:p>
      </dgm:t>
    </dgm:pt>
    <dgm:pt modelId="{C87DBBD6-A0EA-4C97-9FDC-DA41A8F897DB}" type="sibTrans" cxnId="{757A8EB2-7865-4FBE-8688-34D10DC36587}">
      <dgm:prSet/>
      <dgm:spPr/>
      <dgm:t>
        <a:bodyPr/>
        <a:lstStyle/>
        <a:p>
          <a:endParaRPr lang="en-US"/>
        </a:p>
      </dgm:t>
    </dgm:pt>
    <dgm:pt modelId="{489E702B-898D-488C-BB1A-7E453768C538}">
      <dgm:prSet phldrT="[Text]" custT="1"/>
      <dgm:spPr>
        <a:gradFill flip="none" rotWithShape="0">
          <a:gsLst>
            <a:gs pos="0">
              <a:srgbClr val="A7D971">
                <a:shade val="30000"/>
                <a:satMod val="115000"/>
              </a:srgbClr>
            </a:gs>
            <a:gs pos="50000">
              <a:srgbClr val="A7D971">
                <a:shade val="67500"/>
                <a:satMod val="115000"/>
              </a:srgbClr>
            </a:gs>
            <a:gs pos="100000">
              <a:srgbClr val="A7D971">
                <a:shade val="100000"/>
                <a:satMod val="115000"/>
              </a:srgbClr>
            </a:gs>
          </a:gsLst>
          <a:lin ang="5400000" scaled="1"/>
          <a:tileRect/>
        </a:gradFill>
        <a:ln>
          <a:noFill/>
        </a:ln>
      </dgm:spPr>
      <dgm:t>
        <a:bodyPr/>
        <a:lstStyle/>
        <a:p>
          <a:pPr algn="l"/>
          <a:r>
            <a:rPr lang="en-US" sz="1600" b="1"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Ability to control the timing and amount of payments</a:t>
          </a:r>
          <a:endParaRPr lang="en-US" sz="1600" b="1" dirty="0">
            <a:effectLst>
              <a:outerShdw blurRad="38100" dist="38100" dir="2700000" algn="tl">
                <a:srgbClr val="000000">
                  <a:alpha val="43137"/>
                </a:srgbClr>
              </a:outerShdw>
            </a:effectLst>
            <a:latin typeface="Calibri" pitchFamily="34" charset="0"/>
          </a:endParaRPr>
        </a:p>
      </dgm:t>
    </dgm:pt>
    <dgm:pt modelId="{CF5E496A-187E-4BD4-B69A-C1C20CD6928C}" type="parTrans" cxnId="{7C9EBEE8-A907-4799-BFD7-D7FE4EA9B775}">
      <dgm:prSet/>
      <dgm:spPr/>
      <dgm:t>
        <a:bodyPr/>
        <a:lstStyle/>
        <a:p>
          <a:endParaRPr lang="en-US"/>
        </a:p>
      </dgm:t>
    </dgm:pt>
    <dgm:pt modelId="{F7BA976F-65DB-478C-B7DA-AF800D26F8FC}" type="sibTrans" cxnId="{7C9EBEE8-A907-4799-BFD7-D7FE4EA9B775}">
      <dgm:prSet/>
      <dgm:spPr/>
      <dgm:t>
        <a:bodyPr/>
        <a:lstStyle/>
        <a:p>
          <a:endParaRPr lang="en-US"/>
        </a:p>
      </dgm:t>
    </dgm:pt>
    <dgm:pt modelId="{33DD02C7-86B5-4E6B-89E3-8DCE6346DE97}">
      <dgm:prSet custT="1"/>
      <dgm:spPr>
        <a:gradFill flip="none" rotWithShape="0">
          <a:gsLst>
            <a:gs pos="0">
              <a:srgbClr val="A7D971">
                <a:shade val="30000"/>
                <a:satMod val="115000"/>
              </a:srgbClr>
            </a:gs>
            <a:gs pos="50000">
              <a:srgbClr val="A7D971">
                <a:shade val="67500"/>
                <a:satMod val="115000"/>
              </a:srgbClr>
            </a:gs>
            <a:gs pos="100000">
              <a:srgbClr val="A7D971">
                <a:shade val="100000"/>
                <a:satMod val="115000"/>
              </a:srgbClr>
            </a:gs>
          </a:gsLst>
          <a:lin ang="5400000" scaled="1"/>
          <a:tileRect/>
        </a:gradFill>
        <a:ln>
          <a:noFill/>
        </a:ln>
      </dgm:spPr>
      <dgm:t>
        <a:bodyPr/>
        <a:lstStyle/>
        <a:p>
          <a:pPr algn="l"/>
          <a:r>
            <a:rPr lang="en-US" sz="1600" b="1"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Most bank OLBP websites offer the ability to schedule payments</a:t>
          </a:r>
        </a:p>
      </dgm:t>
    </dgm:pt>
    <dgm:pt modelId="{72793F03-B1CB-4DDA-8A51-AEE12C7E0E2F}" type="parTrans" cxnId="{51C4C348-A822-458B-AD96-4A3C0AC2904D}">
      <dgm:prSet/>
      <dgm:spPr/>
      <dgm:t>
        <a:bodyPr/>
        <a:lstStyle/>
        <a:p>
          <a:endParaRPr lang="en-US"/>
        </a:p>
      </dgm:t>
    </dgm:pt>
    <dgm:pt modelId="{18F87064-DF22-4BC3-9D4E-41207DCE8E30}" type="sibTrans" cxnId="{51C4C348-A822-458B-AD96-4A3C0AC2904D}">
      <dgm:prSet/>
      <dgm:spPr/>
      <dgm:t>
        <a:bodyPr/>
        <a:lstStyle/>
        <a:p>
          <a:endParaRPr lang="en-US"/>
        </a:p>
      </dgm:t>
    </dgm:pt>
    <dgm:pt modelId="{9B05CC5C-0930-418D-80CE-11C8AEBFFFFB}">
      <dgm:prSet phldrT="[Text]" custT="1"/>
      <dgm:spPr>
        <a:gradFill flip="none" rotWithShape="0">
          <a:gsLst>
            <a:gs pos="0">
              <a:srgbClr val="7ECCBD">
                <a:shade val="30000"/>
                <a:satMod val="115000"/>
              </a:srgbClr>
            </a:gs>
            <a:gs pos="50000">
              <a:srgbClr val="7ECCBD">
                <a:shade val="67500"/>
                <a:satMod val="115000"/>
              </a:srgbClr>
            </a:gs>
            <a:gs pos="100000">
              <a:srgbClr val="7ECCBD">
                <a:shade val="100000"/>
                <a:satMod val="115000"/>
              </a:srgbClr>
            </a:gs>
          </a:gsLst>
          <a:lin ang="5400000" scaled="1"/>
          <a:tileRect/>
        </a:gradFill>
        <a:ln>
          <a:noFill/>
        </a:ln>
      </dgm:spPr>
      <dgm:t>
        <a:bodyPr/>
        <a:lstStyle/>
        <a:p>
          <a:pPr algn="l"/>
          <a:r>
            <a:rPr lang="en-US" sz="1600" b="1"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Agencies receive collections sooner as ACH eliminates the clearing and settlement delay associated with the mail and processing of paper checks</a:t>
          </a:r>
          <a:endParaRPr lang="en-US"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dgm:t>
    </dgm:pt>
    <dgm:pt modelId="{122747C1-CEDC-466E-9CCF-BC4E7DECB1D6}" type="parTrans" cxnId="{3180618C-58B9-494C-ABBD-A2A6183D1AE0}">
      <dgm:prSet/>
      <dgm:spPr/>
      <dgm:t>
        <a:bodyPr/>
        <a:lstStyle/>
        <a:p>
          <a:endParaRPr lang="en-US"/>
        </a:p>
      </dgm:t>
    </dgm:pt>
    <dgm:pt modelId="{9757B7BC-7B44-48D6-8939-826595C71919}" type="sibTrans" cxnId="{3180618C-58B9-494C-ABBD-A2A6183D1AE0}">
      <dgm:prSet/>
      <dgm:spPr/>
      <dgm:t>
        <a:bodyPr/>
        <a:lstStyle/>
        <a:p>
          <a:endParaRPr lang="en-US"/>
        </a:p>
      </dgm:t>
    </dgm:pt>
    <dgm:pt modelId="{E79261C6-8A12-4F3C-8083-34D7D237A41F}" type="pres">
      <dgm:prSet presAssocID="{9D7ED70F-E4F0-48CA-9739-DE180999FBD7}" presName="Name0" presStyleCnt="0">
        <dgm:presLayoutVars>
          <dgm:dir/>
          <dgm:animLvl val="lvl"/>
          <dgm:resizeHandles val="exact"/>
        </dgm:presLayoutVars>
      </dgm:prSet>
      <dgm:spPr/>
      <dgm:t>
        <a:bodyPr/>
        <a:lstStyle/>
        <a:p>
          <a:endParaRPr lang="en-US"/>
        </a:p>
      </dgm:t>
    </dgm:pt>
    <dgm:pt modelId="{A43CFE17-82BD-4338-AB42-B05E9A692FD1}" type="pres">
      <dgm:prSet presAssocID="{AFB1FFF9-CB7A-44B6-8F05-D4815494F100}" presName="linNode" presStyleCnt="0"/>
      <dgm:spPr/>
    </dgm:pt>
    <dgm:pt modelId="{FEA20007-E2C0-4644-841B-0065AE28EB73}" type="pres">
      <dgm:prSet presAssocID="{AFB1FFF9-CB7A-44B6-8F05-D4815494F100}" presName="parTx" presStyleLbl="revTx" presStyleIdx="0" presStyleCnt="6">
        <dgm:presLayoutVars>
          <dgm:chMax val="1"/>
          <dgm:bulletEnabled val="1"/>
        </dgm:presLayoutVars>
      </dgm:prSet>
      <dgm:spPr/>
      <dgm:t>
        <a:bodyPr/>
        <a:lstStyle/>
        <a:p>
          <a:endParaRPr lang="en-US"/>
        </a:p>
      </dgm:t>
    </dgm:pt>
    <dgm:pt modelId="{2DB12D40-7481-451E-9B63-8F478B2BBD33}" type="pres">
      <dgm:prSet presAssocID="{AFB1FFF9-CB7A-44B6-8F05-D4815494F100}" presName="bracket" presStyleLbl="parChTrans1D1" presStyleIdx="0" presStyleCnt="6"/>
      <dgm:spPr>
        <a:ln w="19050">
          <a:solidFill>
            <a:srgbClr val="0083E6"/>
          </a:solidFill>
        </a:ln>
      </dgm:spPr>
    </dgm:pt>
    <dgm:pt modelId="{54D8172B-4612-4587-B00F-8650ECD1ABC1}" type="pres">
      <dgm:prSet presAssocID="{AFB1FFF9-CB7A-44B6-8F05-D4815494F100}" presName="spH" presStyleCnt="0"/>
      <dgm:spPr/>
    </dgm:pt>
    <dgm:pt modelId="{114EB710-A3A5-428B-B8F5-8CC7A9734C78}" type="pres">
      <dgm:prSet presAssocID="{AFB1FFF9-CB7A-44B6-8F05-D4815494F100}" presName="desTx" presStyleLbl="node1" presStyleIdx="0" presStyleCnt="6">
        <dgm:presLayoutVars>
          <dgm:bulletEnabled val="1"/>
        </dgm:presLayoutVars>
      </dgm:prSet>
      <dgm:spPr/>
      <dgm:t>
        <a:bodyPr/>
        <a:lstStyle/>
        <a:p>
          <a:endParaRPr lang="en-US"/>
        </a:p>
      </dgm:t>
    </dgm:pt>
    <dgm:pt modelId="{DCAE2047-724B-4653-903F-E15FDB4BDF01}" type="pres">
      <dgm:prSet presAssocID="{8A7DB2C6-3A79-4A1D-B7DE-DA68624F9124}" presName="spV" presStyleCnt="0"/>
      <dgm:spPr/>
    </dgm:pt>
    <dgm:pt modelId="{B6B9228D-926C-48BA-B6B7-FE70A400BC75}" type="pres">
      <dgm:prSet presAssocID="{7EC77CD0-1743-4354-8F24-EA2EA890E36F}" presName="linNode" presStyleCnt="0"/>
      <dgm:spPr/>
    </dgm:pt>
    <dgm:pt modelId="{CB6415BD-4818-41D9-B95A-44EF37EF0DF5}" type="pres">
      <dgm:prSet presAssocID="{7EC77CD0-1743-4354-8F24-EA2EA890E36F}" presName="parTx" presStyleLbl="revTx" presStyleIdx="1" presStyleCnt="6">
        <dgm:presLayoutVars>
          <dgm:chMax val="1"/>
          <dgm:bulletEnabled val="1"/>
        </dgm:presLayoutVars>
      </dgm:prSet>
      <dgm:spPr/>
      <dgm:t>
        <a:bodyPr/>
        <a:lstStyle/>
        <a:p>
          <a:endParaRPr lang="en-US"/>
        </a:p>
      </dgm:t>
    </dgm:pt>
    <dgm:pt modelId="{5E39329E-E9AA-41FF-9DCA-5084B21247CE}" type="pres">
      <dgm:prSet presAssocID="{7EC77CD0-1743-4354-8F24-EA2EA890E36F}" presName="bracket" presStyleLbl="parChTrans1D1" presStyleIdx="1" presStyleCnt="6" custLinFactNeighborX="-5282" custLinFactNeighborY="10508"/>
      <dgm:spPr>
        <a:ln w="19050">
          <a:solidFill>
            <a:srgbClr val="0083E6"/>
          </a:solidFill>
        </a:ln>
      </dgm:spPr>
    </dgm:pt>
    <dgm:pt modelId="{F3F56878-E807-486B-98C7-7898C6140DF6}" type="pres">
      <dgm:prSet presAssocID="{7EC77CD0-1743-4354-8F24-EA2EA890E36F}" presName="spH" presStyleCnt="0"/>
      <dgm:spPr/>
    </dgm:pt>
    <dgm:pt modelId="{8197574F-D3AE-483D-9E5E-EBD0C09DC31C}" type="pres">
      <dgm:prSet presAssocID="{7EC77CD0-1743-4354-8F24-EA2EA890E36F}" presName="desTx" presStyleLbl="node1" presStyleIdx="1" presStyleCnt="6" custLinFactNeighborX="1" custLinFactNeighborY="9007">
        <dgm:presLayoutVars>
          <dgm:bulletEnabled val="1"/>
        </dgm:presLayoutVars>
      </dgm:prSet>
      <dgm:spPr/>
      <dgm:t>
        <a:bodyPr/>
        <a:lstStyle/>
        <a:p>
          <a:endParaRPr lang="en-US"/>
        </a:p>
      </dgm:t>
    </dgm:pt>
    <dgm:pt modelId="{85480B5E-C768-4E1A-A6C3-EB4FFEA7CA7E}" type="pres">
      <dgm:prSet presAssocID="{60B89F5D-1213-4704-966A-244DF927AD19}" presName="spV" presStyleCnt="0"/>
      <dgm:spPr/>
    </dgm:pt>
    <dgm:pt modelId="{9D1574C1-FF16-48B6-964A-CDD8BD4A6E4D}" type="pres">
      <dgm:prSet presAssocID="{8FE0BC31-C8C5-448D-AEE1-C850EB18125C}" presName="linNode" presStyleCnt="0"/>
      <dgm:spPr/>
    </dgm:pt>
    <dgm:pt modelId="{D908F7C8-98D2-4F39-9EEA-2B97DF9FAF0B}" type="pres">
      <dgm:prSet presAssocID="{8FE0BC31-C8C5-448D-AEE1-C850EB18125C}" presName="parTx" presStyleLbl="revTx" presStyleIdx="2" presStyleCnt="6">
        <dgm:presLayoutVars>
          <dgm:chMax val="1"/>
          <dgm:bulletEnabled val="1"/>
        </dgm:presLayoutVars>
      </dgm:prSet>
      <dgm:spPr/>
      <dgm:t>
        <a:bodyPr/>
        <a:lstStyle/>
        <a:p>
          <a:endParaRPr lang="en-US"/>
        </a:p>
      </dgm:t>
    </dgm:pt>
    <dgm:pt modelId="{2B48DA62-7C30-41BD-987C-1F2A4EA98DB3}" type="pres">
      <dgm:prSet presAssocID="{8FE0BC31-C8C5-448D-AEE1-C850EB18125C}" presName="bracket" presStyleLbl="parChTrans1D1" presStyleIdx="2" presStyleCnt="6" custScaleY="69027"/>
      <dgm:spPr>
        <a:ln w="19050">
          <a:solidFill>
            <a:srgbClr val="0083E6"/>
          </a:solidFill>
        </a:ln>
      </dgm:spPr>
    </dgm:pt>
    <dgm:pt modelId="{8E0529AC-F697-4D2A-BDF5-FE43E26FD57B}" type="pres">
      <dgm:prSet presAssocID="{8FE0BC31-C8C5-448D-AEE1-C850EB18125C}" presName="spH" presStyleCnt="0"/>
      <dgm:spPr/>
    </dgm:pt>
    <dgm:pt modelId="{D8A0914A-1121-41A7-BFCB-743F622AFEEC}" type="pres">
      <dgm:prSet presAssocID="{8FE0BC31-C8C5-448D-AEE1-C850EB18125C}" presName="desTx" presStyleLbl="node1" presStyleIdx="2" presStyleCnt="6" custScaleY="73967">
        <dgm:presLayoutVars>
          <dgm:bulletEnabled val="1"/>
        </dgm:presLayoutVars>
      </dgm:prSet>
      <dgm:spPr/>
      <dgm:t>
        <a:bodyPr/>
        <a:lstStyle/>
        <a:p>
          <a:endParaRPr lang="en-US"/>
        </a:p>
      </dgm:t>
    </dgm:pt>
    <dgm:pt modelId="{D7EDBD6F-C680-4ABE-8F9A-F89587E0987C}" type="pres">
      <dgm:prSet presAssocID="{92D2797E-6610-47A6-B19F-3EA63DE434B5}" presName="spV" presStyleCnt="0"/>
      <dgm:spPr/>
    </dgm:pt>
    <dgm:pt modelId="{7B84BFE8-9BE6-46C1-B597-659AEDAB3F71}" type="pres">
      <dgm:prSet presAssocID="{B069BFE7-9284-4C28-A560-FE903EF07893}" presName="linNode" presStyleCnt="0"/>
      <dgm:spPr/>
    </dgm:pt>
    <dgm:pt modelId="{806E9D1C-4A0D-4315-9BB8-9BAF6D36C8FF}" type="pres">
      <dgm:prSet presAssocID="{B069BFE7-9284-4C28-A560-FE903EF07893}" presName="parTx" presStyleLbl="revTx" presStyleIdx="3" presStyleCnt="6">
        <dgm:presLayoutVars>
          <dgm:chMax val="1"/>
          <dgm:bulletEnabled val="1"/>
        </dgm:presLayoutVars>
      </dgm:prSet>
      <dgm:spPr/>
      <dgm:t>
        <a:bodyPr/>
        <a:lstStyle/>
        <a:p>
          <a:endParaRPr lang="en-US"/>
        </a:p>
      </dgm:t>
    </dgm:pt>
    <dgm:pt modelId="{C19366A3-B014-49E3-AF18-309A22EB654B}" type="pres">
      <dgm:prSet presAssocID="{B069BFE7-9284-4C28-A560-FE903EF07893}" presName="bracket" presStyleLbl="parChTrans1D1" presStyleIdx="3" presStyleCnt="6" custLinFactNeighborX="10563" custLinFactNeighborY="-10496"/>
      <dgm:spPr>
        <a:ln w="19050">
          <a:solidFill>
            <a:srgbClr val="00B050"/>
          </a:solidFill>
        </a:ln>
      </dgm:spPr>
    </dgm:pt>
    <dgm:pt modelId="{44008E99-6358-43C0-AABA-CD88B635CF56}" type="pres">
      <dgm:prSet presAssocID="{B069BFE7-9284-4C28-A560-FE903EF07893}" presName="spH" presStyleCnt="0"/>
      <dgm:spPr/>
    </dgm:pt>
    <dgm:pt modelId="{9BC4FA73-42B1-4525-8FAC-2208E0052799}" type="pres">
      <dgm:prSet presAssocID="{B069BFE7-9284-4C28-A560-FE903EF07893}" presName="desTx" presStyleLbl="node1" presStyleIdx="3" presStyleCnt="6" custLinFactNeighborX="1" custLinFactNeighborY="-9330">
        <dgm:presLayoutVars>
          <dgm:bulletEnabled val="1"/>
        </dgm:presLayoutVars>
      </dgm:prSet>
      <dgm:spPr/>
      <dgm:t>
        <a:bodyPr/>
        <a:lstStyle/>
        <a:p>
          <a:endParaRPr lang="en-US"/>
        </a:p>
      </dgm:t>
    </dgm:pt>
    <dgm:pt modelId="{87F69DCF-FAFF-48CF-94D2-ED128ED349EF}" type="pres">
      <dgm:prSet presAssocID="{C7FA12AE-F52D-4898-ADA2-0476927BE0C0}" presName="spV" presStyleCnt="0"/>
      <dgm:spPr/>
    </dgm:pt>
    <dgm:pt modelId="{AA333B0C-562B-4CB4-B6C0-1077C2E65E8C}" type="pres">
      <dgm:prSet presAssocID="{9FACA715-22C6-4F42-B811-637A373504D5}" presName="linNode" presStyleCnt="0"/>
      <dgm:spPr/>
    </dgm:pt>
    <dgm:pt modelId="{EA4236C4-EE4B-4665-AA87-1350B1F8BE19}" type="pres">
      <dgm:prSet presAssocID="{9FACA715-22C6-4F42-B811-637A373504D5}" presName="parTx" presStyleLbl="revTx" presStyleIdx="4" presStyleCnt="6">
        <dgm:presLayoutVars>
          <dgm:chMax val="1"/>
          <dgm:bulletEnabled val="1"/>
        </dgm:presLayoutVars>
      </dgm:prSet>
      <dgm:spPr/>
      <dgm:t>
        <a:bodyPr/>
        <a:lstStyle/>
        <a:p>
          <a:endParaRPr lang="en-US"/>
        </a:p>
      </dgm:t>
    </dgm:pt>
    <dgm:pt modelId="{07EBB686-B330-4E6F-863B-B238E475A028}" type="pres">
      <dgm:prSet presAssocID="{9FACA715-22C6-4F42-B811-637A373504D5}" presName="bracket" presStyleLbl="parChTrans1D1" presStyleIdx="4" presStyleCnt="6"/>
      <dgm:spPr>
        <a:ln w="19050">
          <a:solidFill>
            <a:srgbClr val="00B050"/>
          </a:solidFill>
        </a:ln>
      </dgm:spPr>
    </dgm:pt>
    <dgm:pt modelId="{C716C77A-CA32-4CAE-AD6D-182C40019144}" type="pres">
      <dgm:prSet presAssocID="{9FACA715-22C6-4F42-B811-637A373504D5}" presName="spH" presStyleCnt="0"/>
      <dgm:spPr/>
    </dgm:pt>
    <dgm:pt modelId="{49FADEBF-C687-4A89-BD89-BB0674D6DE07}" type="pres">
      <dgm:prSet presAssocID="{9FACA715-22C6-4F42-B811-637A373504D5}" presName="desTx" presStyleLbl="node1" presStyleIdx="4" presStyleCnt="6">
        <dgm:presLayoutVars>
          <dgm:bulletEnabled val="1"/>
        </dgm:presLayoutVars>
      </dgm:prSet>
      <dgm:spPr/>
      <dgm:t>
        <a:bodyPr/>
        <a:lstStyle/>
        <a:p>
          <a:endParaRPr lang="en-US"/>
        </a:p>
      </dgm:t>
    </dgm:pt>
    <dgm:pt modelId="{22F09EC4-7351-4D2A-8E3F-ACAD9166F291}" type="pres">
      <dgm:prSet presAssocID="{5A4845E7-B53E-4DA4-9D6B-DC8BF8298C00}" presName="spV" presStyleCnt="0"/>
      <dgm:spPr/>
    </dgm:pt>
    <dgm:pt modelId="{F3D6716A-1484-4C37-A8A7-CFCA7D1CEE56}" type="pres">
      <dgm:prSet presAssocID="{C815B339-6F27-4555-8232-150220CB609D}" presName="linNode" presStyleCnt="0"/>
      <dgm:spPr/>
    </dgm:pt>
    <dgm:pt modelId="{B8052BA8-9073-4D3B-A17C-E3328B065A61}" type="pres">
      <dgm:prSet presAssocID="{C815B339-6F27-4555-8232-150220CB609D}" presName="parTx" presStyleLbl="revTx" presStyleIdx="5" presStyleCnt="6">
        <dgm:presLayoutVars>
          <dgm:chMax val="1"/>
          <dgm:bulletEnabled val="1"/>
        </dgm:presLayoutVars>
      </dgm:prSet>
      <dgm:spPr/>
      <dgm:t>
        <a:bodyPr/>
        <a:lstStyle/>
        <a:p>
          <a:endParaRPr lang="en-US"/>
        </a:p>
      </dgm:t>
    </dgm:pt>
    <dgm:pt modelId="{B8FD71BB-E0A2-48CF-A190-EDB0F4BA6B90}" type="pres">
      <dgm:prSet presAssocID="{C815B339-6F27-4555-8232-150220CB609D}" presName="bracket" presStyleLbl="parChTrans1D1" presStyleIdx="5" presStyleCnt="6"/>
      <dgm:spPr>
        <a:ln w="19050">
          <a:solidFill>
            <a:srgbClr val="00B050"/>
          </a:solidFill>
        </a:ln>
      </dgm:spPr>
    </dgm:pt>
    <dgm:pt modelId="{79A7F2C8-73F3-4062-926D-2B1880FC9710}" type="pres">
      <dgm:prSet presAssocID="{C815B339-6F27-4555-8232-150220CB609D}" presName="spH" presStyleCnt="0"/>
      <dgm:spPr/>
    </dgm:pt>
    <dgm:pt modelId="{3FB76ACE-A4C5-43A0-B7B5-7231B97BC323}" type="pres">
      <dgm:prSet presAssocID="{C815B339-6F27-4555-8232-150220CB609D}" presName="desTx" presStyleLbl="node1" presStyleIdx="5" presStyleCnt="6">
        <dgm:presLayoutVars>
          <dgm:bulletEnabled val="1"/>
        </dgm:presLayoutVars>
      </dgm:prSet>
      <dgm:spPr/>
      <dgm:t>
        <a:bodyPr/>
        <a:lstStyle/>
        <a:p>
          <a:endParaRPr lang="en-US"/>
        </a:p>
      </dgm:t>
    </dgm:pt>
  </dgm:ptLst>
  <dgm:cxnLst>
    <dgm:cxn modelId="{9F628AAC-5CB3-4C69-B180-787EC6F255FE}" type="presOf" srcId="{9B05CC5C-0930-418D-80CE-11C8AEBFFFFB}" destId="{3FB76ACE-A4C5-43A0-B7B5-7231B97BC323}" srcOrd="0" destOrd="0" presId="urn:diagrams.loki3.com/BracketList+Icon"/>
    <dgm:cxn modelId="{6B436AFF-43DB-44D6-AE4D-8C76C4F518B5}" srcId="{9D7ED70F-E4F0-48CA-9739-DE180999FBD7}" destId="{C815B339-6F27-4555-8232-150220CB609D}" srcOrd="5" destOrd="0" parTransId="{9C29CA22-CDE7-44B6-AD4E-FFFA7B2E5C5F}" sibTransId="{B9EAC0D7-99AD-4A57-B6EE-DDDAD0DB0273}"/>
    <dgm:cxn modelId="{E070C781-BDE8-4858-82F6-430A093CAD50}" type="presOf" srcId="{489E702B-898D-488C-BB1A-7E453768C538}" destId="{49FADEBF-C687-4A89-BD89-BB0674D6DE07}" srcOrd="0" destOrd="0" presId="urn:diagrams.loki3.com/BracketList+Icon"/>
    <dgm:cxn modelId="{53625B92-3192-4178-AB3E-874AA9907040}" type="presOf" srcId="{9FACA715-22C6-4F42-B811-637A373504D5}" destId="{EA4236C4-EE4B-4665-AA87-1350B1F8BE19}" srcOrd="0" destOrd="0" presId="urn:diagrams.loki3.com/BracketList+Icon"/>
    <dgm:cxn modelId="{74EBB3D9-B767-4A79-8ED2-55B1DC231B4C}" type="presOf" srcId="{7EC77CD0-1743-4354-8F24-EA2EA890E36F}" destId="{CB6415BD-4818-41D9-B95A-44EF37EF0DF5}" srcOrd="0" destOrd="0" presId="urn:diagrams.loki3.com/BracketList+Icon"/>
    <dgm:cxn modelId="{3180618C-58B9-494C-ABBD-A2A6183D1AE0}" srcId="{C815B339-6F27-4555-8232-150220CB609D}" destId="{9B05CC5C-0930-418D-80CE-11C8AEBFFFFB}" srcOrd="0" destOrd="0" parTransId="{122747C1-CEDC-466E-9CCF-BC4E7DECB1D6}" sibTransId="{9757B7BC-7B44-48D6-8939-826595C71919}"/>
    <dgm:cxn modelId="{757A8EB2-7865-4FBE-8688-34D10DC36587}" srcId="{B069BFE7-9284-4C28-A560-FE903EF07893}" destId="{DB7802EB-5C3E-4421-896B-D0DA873FF65A}" srcOrd="0" destOrd="0" parTransId="{EAB8C30E-D6F4-40F3-97AC-ADD3E7809D5E}" sibTransId="{C87DBBD6-A0EA-4C97-9FDC-DA41A8F897DB}"/>
    <dgm:cxn modelId="{D554B622-464D-40AE-A7B3-77870BFA8D8C}" srcId="{7EC77CD0-1743-4354-8F24-EA2EA890E36F}" destId="{351F6DE0-D079-4E8F-BF16-F9B48686502E}" srcOrd="1" destOrd="0" parTransId="{665B06F9-A1FE-489C-B003-109E7ACF0F9D}" sibTransId="{0697973B-252A-4249-BF3C-208FB413262B}"/>
    <dgm:cxn modelId="{077BFB18-84AB-454D-AA16-FE2B5E4D140C}" srcId="{8FE0BC31-C8C5-448D-AEE1-C850EB18125C}" destId="{7C0B5D37-74E6-443F-BFF8-E11E001441EA}" srcOrd="0" destOrd="0" parTransId="{3CE973C6-FA2C-46DF-8DE7-3F978007921B}" sibTransId="{1DA1DAFA-3C82-48FC-835D-10D198BDA869}"/>
    <dgm:cxn modelId="{7C9EBEE8-A907-4799-BFD7-D7FE4EA9B775}" srcId="{9FACA715-22C6-4F42-B811-637A373504D5}" destId="{489E702B-898D-488C-BB1A-7E453768C538}" srcOrd="0" destOrd="0" parTransId="{CF5E496A-187E-4BD4-B69A-C1C20CD6928C}" sibTransId="{F7BA976F-65DB-478C-B7DA-AF800D26F8FC}"/>
    <dgm:cxn modelId="{67E4E9AD-0B52-444C-A8BB-6FFDF03CB725}" type="presOf" srcId="{C0643873-B9AA-4B1E-A9A9-BAE325576337}" destId="{114EB710-A3A5-428B-B8F5-8CC7A9734C78}" srcOrd="0" destOrd="0" presId="urn:diagrams.loki3.com/BracketList+Icon"/>
    <dgm:cxn modelId="{6F108ED6-E5B5-4A33-97B9-EC4DF5CD3065}" type="presOf" srcId="{C815B339-6F27-4555-8232-150220CB609D}" destId="{B8052BA8-9073-4D3B-A17C-E3328B065A61}" srcOrd="0" destOrd="0" presId="urn:diagrams.loki3.com/BracketList+Icon"/>
    <dgm:cxn modelId="{5C5B950C-1EE5-4445-90C5-590ABD3B7E57}" srcId="{9D7ED70F-E4F0-48CA-9739-DE180999FBD7}" destId="{7EC77CD0-1743-4354-8F24-EA2EA890E36F}" srcOrd="1" destOrd="0" parTransId="{17192A79-2A5E-4814-B670-202CF8D7D3EB}" sibTransId="{60B89F5D-1213-4704-966A-244DF927AD19}"/>
    <dgm:cxn modelId="{F03F045E-CFB6-4181-9879-7CECCD61168F}" type="presOf" srcId="{9D7ED70F-E4F0-48CA-9739-DE180999FBD7}" destId="{E79261C6-8A12-4F3C-8083-34D7D237A41F}" srcOrd="0" destOrd="0" presId="urn:diagrams.loki3.com/BracketList+Icon"/>
    <dgm:cxn modelId="{00A86F9B-AC0A-4587-BFA4-D494CA273ED9}" type="presOf" srcId="{AFB1FFF9-CB7A-44B6-8F05-D4815494F100}" destId="{FEA20007-E2C0-4644-841B-0065AE28EB73}" srcOrd="0" destOrd="0" presId="urn:diagrams.loki3.com/BracketList+Icon"/>
    <dgm:cxn modelId="{AFE343AA-B251-476D-9E54-C5393F1FB20B}" type="presOf" srcId="{F9BE4865-7F44-411E-8221-462302D0FAD7}" destId="{114EB710-A3A5-428B-B8F5-8CC7A9734C78}" srcOrd="0" destOrd="1" presId="urn:diagrams.loki3.com/BracketList+Icon"/>
    <dgm:cxn modelId="{0CD95287-E384-42BF-A687-366F021E9BE4}" type="presOf" srcId="{33DD02C7-86B5-4E6B-89E3-8DCE6346DE97}" destId="{49FADEBF-C687-4A89-BD89-BB0674D6DE07}" srcOrd="0" destOrd="1" presId="urn:diagrams.loki3.com/BracketList+Icon"/>
    <dgm:cxn modelId="{C95BB4F8-9ED8-4A32-8242-11CAAE66791A}" srcId="{9D7ED70F-E4F0-48CA-9739-DE180999FBD7}" destId="{9FACA715-22C6-4F42-B811-637A373504D5}" srcOrd="4" destOrd="0" parTransId="{606482A1-9BF8-4460-AA9D-7C713292E816}" sibTransId="{5A4845E7-B53E-4DA4-9D6B-DC8BF8298C00}"/>
    <dgm:cxn modelId="{51C4C348-A822-458B-AD96-4A3C0AC2904D}" srcId="{9FACA715-22C6-4F42-B811-637A373504D5}" destId="{33DD02C7-86B5-4E6B-89E3-8DCE6346DE97}" srcOrd="1" destOrd="0" parTransId="{72793F03-B1CB-4DDA-8A51-AEE12C7E0E2F}" sibTransId="{18F87064-DF22-4BC3-9D4E-41207DCE8E30}"/>
    <dgm:cxn modelId="{AEB5C25F-603E-4763-AC69-491CA5B28F17}" srcId="{AFB1FFF9-CB7A-44B6-8F05-D4815494F100}" destId="{F9BE4865-7F44-411E-8221-462302D0FAD7}" srcOrd="1" destOrd="0" parTransId="{51FAF78D-A473-46F9-ACEB-2548FE6D3FDE}" sibTransId="{67B9AB57-2824-4FA3-A110-4CD50301B6B5}"/>
    <dgm:cxn modelId="{629CBAA8-51E9-40F7-9678-55083DF1A9D8}" type="presOf" srcId="{B069BFE7-9284-4C28-A560-FE903EF07893}" destId="{806E9D1C-4A0D-4315-9BB8-9BAF6D36C8FF}" srcOrd="0" destOrd="0" presId="urn:diagrams.loki3.com/BracketList+Icon"/>
    <dgm:cxn modelId="{C66E9CC8-178C-4E6E-AC69-FC13013F6B48}" srcId="{9D7ED70F-E4F0-48CA-9739-DE180999FBD7}" destId="{8FE0BC31-C8C5-448D-AEE1-C850EB18125C}" srcOrd="2" destOrd="0" parTransId="{97762F6E-EE6A-443B-AE46-1C21234C37AF}" sibTransId="{92D2797E-6610-47A6-B19F-3EA63DE434B5}"/>
    <dgm:cxn modelId="{0DB8819F-3A75-408F-BCBA-7BA3A72AA4C7}" type="presOf" srcId="{DB7802EB-5C3E-4421-896B-D0DA873FF65A}" destId="{9BC4FA73-42B1-4525-8FAC-2208E0052799}" srcOrd="0" destOrd="0" presId="urn:diagrams.loki3.com/BracketList+Icon"/>
    <dgm:cxn modelId="{924A5B59-7299-42AD-BF3F-B9AD27548525}" type="presOf" srcId="{8FE0BC31-C8C5-448D-AEE1-C850EB18125C}" destId="{D908F7C8-98D2-4F39-9EEA-2B97DF9FAF0B}" srcOrd="0" destOrd="0" presId="urn:diagrams.loki3.com/BracketList+Icon"/>
    <dgm:cxn modelId="{05D8E4F7-C5E3-43F8-9B3A-11B96C9420C3}" srcId="{9D7ED70F-E4F0-48CA-9739-DE180999FBD7}" destId="{AFB1FFF9-CB7A-44B6-8F05-D4815494F100}" srcOrd="0" destOrd="0" parTransId="{4653D764-A803-41F7-863E-5A038ADC9B37}" sibTransId="{8A7DB2C6-3A79-4A1D-B7DE-DA68624F9124}"/>
    <dgm:cxn modelId="{D0F7F006-4104-487C-9193-207D35DCFF44}" type="presOf" srcId="{7C0B5D37-74E6-443F-BFF8-E11E001441EA}" destId="{D8A0914A-1121-41A7-BFCB-743F622AFEEC}" srcOrd="0" destOrd="0" presId="urn:diagrams.loki3.com/BracketList+Icon"/>
    <dgm:cxn modelId="{53397F77-C329-47B8-B681-75A1D8623976}" srcId="{AFB1FFF9-CB7A-44B6-8F05-D4815494F100}" destId="{C0643873-B9AA-4B1E-A9A9-BAE325576337}" srcOrd="0" destOrd="0" parTransId="{175ED27F-4F88-4452-AEB6-8E0C0B9837B3}" sibTransId="{609F4E09-2A2F-46DF-B107-0DFDF37E412B}"/>
    <dgm:cxn modelId="{DC57BC28-9483-4ACA-93DF-93F078AA70E1}" type="presOf" srcId="{5991A0D3-AE91-4CBB-B640-99870C4261AF}" destId="{8197574F-D3AE-483D-9E5E-EBD0C09DC31C}" srcOrd="0" destOrd="0" presId="urn:diagrams.loki3.com/BracketList+Icon"/>
    <dgm:cxn modelId="{E21829A8-C48D-4F43-9059-9FAF8888F255}" srcId="{9D7ED70F-E4F0-48CA-9739-DE180999FBD7}" destId="{B069BFE7-9284-4C28-A560-FE903EF07893}" srcOrd="3" destOrd="0" parTransId="{270CD1E1-7612-42B9-BFA6-18386D03F89F}" sibTransId="{C7FA12AE-F52D-4898-ADA2-0476927BE0C0}"/>
    <dgm:cxn modelId="{3E3A715C-2B7A-4AF8-80A8-697747EBA1E0}" srcId="{7EC77CD0-1743-4354-8F24-EA2EA890E36F}" destId="{5991A0D3-AE91-4CBB-B640-99870C4261AF}" srcOrd="0" destOrd="0" parTransId="{751C9FF5-0C09-4F8F-973B-B7D0C655854A}" sibTransId="{8F77AD5C-6EBA-4218-8069-32AD8769191A}"/>
    <dgm:cxn modelId="{964235B2-9012-4D24-B50E-E3D5B49BFBF5}" type="presOf" srcId="{351F6DE0-D079-4E8F-BF16-F9B48686502E}" destId="{8197574F-D3AE-483D-9E5E-EBD0C09DC31C}" srcOrd="0" destOrd="1" presId="urn:diagrams.loki3.com/BracketList+Icon"/>
    <dgm:cxn modelId="{0EED26A2-DFEA-4E5B-9C0B-2293E8B881DE}" type="presParOf" srcId="{E79261C6-8A12-4F3C-8083-34D7D237A41F}" destId="{A43CFE17-82BD-4338-AB42-B05E9A692FD1}" srcOrd="0" destOrd="0" presId="urn:diagrams.loki3.com/BracketList+Icon"/>
    <dgm:cxn modelId="{6FAB0C8F-822A-4E79-A192-FFE009434864}" type="presParOf" srcId="{A43CFE17-82BD-4338-AB42-B05E9A692FD1}" destId="{FEA20007-E2C0-4644-841B-0065AE28EB73}" srcOrd="0" destOrd="0" presId="urn:diagrams.loki3.com/BracketList+Icon"/>
    <dgm:cxn modelId="{A3A884C1-A405-4C48-851A-A9A778251E69}" type="presParOf" srcId="{A43CFE17-82BD-4338-AB42-B05E9A692FD1}" destId="{2DB12D40-7481-451E-9B63-8F478B2BBD33}" srcOrd="1" destOrd="0" presId="urn:diagrams.loki3.com/BracketList+Icon"/>
    <dgm:cxn modelId="{3AB45551-5505-4EFE-B83F-F804E0F932E7}" type="presParOf" srcId="{A43CFE17-82BD-4338-AB42-B05E9A692FD1}" destId="{54D8172B-4612-4587-B00F-8650ECD1ABC1}" srcOrd="2" destOrd="0" presId="urn:diagrams.loki3.com/BracketList+Icon"/>
    <dgm:cxn modelId="{F2BBB6B1-BA5D-45BE-8744-F63D91F19EC6}" type="presParOf" srcId="{A43CFE17-82BD-4338-AB42-B05E9A692FD1}" destId="{114EB710-A3A5-428B-B8F5-8CC7A9734C78}" srcOrd="3" destOrd="0" presId="urn:diagrams.loki3.com/BracketList+Icon"/>
    <dgm:cxn modelId="{39B71B7D-2958-4541-A302-2DA4BAD86A30}" type="presParOf" srcId="{E79261C6-8A12-4F3C-8083-34D7D237A41F}" destId="{DCAE2047-724B-4653-903F-E15FDB4BDF01}" srcOrd="1" destOrd="0" presId="urn:diagrams.loki3.com/BracketList+Icon"/>
    <dgm:cxn modelId="{D8A13258-EDBC-47B7-B7C6-B5B15E03EBD7}" type="presParOf" srcId="{E79261C6-8A12-4F3C-8083-34D7D237A41F}" destId="{B6B9228D-926C-48BA-B6B7-FE70A400BC75}" srcOrd="2" destOrd="0" presId="urn:diagrams.loki3.com/BracketList+Icon"/>
    <dgm:cxn modelId="{030DC51B-760B-473D-82F8-09C5BA6C93E6}" type="presParOf" srcId="{B6B9228D-926C-48BA-B6B7-FE70A400BC75}" destId="{CB6415BD-4818-41D9-B95A-44EF37EF0DF5}" srcOrd="0" destOrd="0" presId="urn:diagrams.loki3.com/BracketList+Icon"/>
    <dgm:cxn modelId="{1C07A7C1-DCB2-410D-952E-B73E36007D20}" type="presParOf" srcId="{B6B9228D-926C-48BA-B6B7-FE70A400BC75}" destId="{5E39329E-E9AA-41FF-9DCA-5084B21247CE}" srcOrd="1" destOrd="0" presId="urn:diagrams.loki3.com/BracketList+Icon"/>
    <dgm:cxn modelId="{ACB9CF2E-5C73-4B69-8982-77C9C8616294}" type="presParOf" srcId="{B6B9228D-926C-48BA-B6B7-FE70A400BC75}" destId="{F3F56878-E807-486B-98C7-7898C6140DF6}" srcOrd="2" destOrd="0" presId="urn:diagrams.loki3.com/BracketList+Icon"/>
    <dgm:cxn modelId="{4FAE7C48-0A15-4EA0-A18C-516553B9405C}" type="presParOf" srcId="{B6B9228D-926C-48BA-B6B7-FE70A400BC75}" destId="{8197574F-D3AE-483D-9E5E-EBD0C09DC31C}" srcOrd="3" destOrd="0" presId="urn:diagrams.loki3.com/BracketList+Icon"/>
    <dgm:cxn modelId="{84461E09-71C3-4516-ABEB-EDC34F61A3B0}" type="presParOf" srcId="{E79261C6-8A12-4F3C-8083-34D7D237A41F}" destId="{85480B5E-C768-4E1A-A6C3-EB4FFEA7CA7E}" srcOrd="3" destOrd="0" presId="urn:diagrams.loki3.com/BracketList+Icon"/>
    <dgm:cxn modelId="{95BC0C76-C190-421B-B94C-ADACD43D9EFE}" type="presParOf" srcId="{E79261C6-8A12-4F3C-8083-34D7D237A41F}" destId="{9D1574C1-FF16-48B6-964A-CDD8BD4A6E4D}" srcOrd="4" destOrd="0" presId="urn:diagrams.loki3.com/BracketList+Icon"/>
    <dgm:cxn modelId="{358B4CCC-F187-4283-A5D3-9E7DAD97EA44}" type="presParOf" srcId="{9D1574C1-FF16-48B6-964A-CDD8BD4A6E4D}" destId="{D908F7C8-98D2-4F39-9EEA-2B97DF9FAF0B}" srcOrd="0" destOrd="0" presId="urn:diagrams.loki3.com/BracketList+Icon"/>
    <dgm:cxn modelId="{7AB248C1-E162-4157-B137-4D090AA17265}" type="presParOf" srcId="{9D1574C1-FF16-48B6-964A-CDD8BD4A6E4D}" destId="{2B48DA62-7C30-41BD-987C-1F2A4EA98DB3}" srcOrd="1" destOrd="0" presId="urn:diagrams.loki3.com/BracketList+Icon"/>
    <dgm:cxn modelId="{FDA6BEE2-FD36-492D-9073-1FCB066B200C}" type="presParOf" srcId="{9D1574C1-FF16-48B6-964A-CDD8BD4A6E4D}" destId="{8E0529AC-F697-4D2A-BDF5-FE43E26FD57B}" srcOrd="2" destOrd="0" presId="urn:diagrams.loki3.com/BracketList+Icon"/>
    <dgm:cxn modelId="{2C95EB60-AAEE-408F-82F7-A0F5DFD47D17}" type="presParOf" srcId="{9D1574C1-FF16-48B6-964A-CDD8BD4A6E4D}" destId="{D8A0914A-1121-41A7-BFCB-743F622AFEEC}" srcOrd="3" destOrd="0" presId="urn:diagrams.loki3.com/BracketList+Icon"/>
    <dgm:cxn modelId="{F1FC7D81-306E-46FC-A7E1-E8D545BB223B}" type="presParOf" srcId="{E79261C6-8A12-4F3C-8083-34D7D237A41F}" destId="{D7EDBD6F-C680-4ABE-8F9A-F89587E0987C}" srcOrd="5" destOrd="0" presId="urn:diagrams.loki3.com/BracketList+Icon"/>
    <dgm:cxn modelId="{39C05620-9961-4869-9A61-6EDCCACD8FC0}" type="presParOf" srcId="{E79261C6-8A12-4F3C-8083-34D7D237A41F}" destId="{7B84BFE8-9BE6-46C1-B597-659AEDAB3F71}" srcOrd="6" destOrd="0" presId="urn:diagrams.loki3.com/BracketList+Icon"/>
    <dgm:cxn modelId="{2CF51C29-C5FA-4220-BA41-7D6302478506}" type="presParOf" srcId="{7B84BFE8-9BE6-46C1-B597-659AEDAB3F71}" destId="{806E9D1C-4A0D-4315-9BB8-9BAF6D36C8FF}" srcOrd="0" destOrd="0" presId="urn:diagrams.loki3.com/BracketList+Icon"/>
    <dgm:cxn modelId="{D02398C1-57E4-4ABA-BC34-F0E0A0D03F81}" type="presParOf" srcId="{7B84BFE8-9BE6-46C1-B597-659AEDAB3F71}" destId="{C19366A3-B014-49E3-AF18-309A22EB654B}" srcOrd="1" destOrd="0" presId="urn:diagrams.loki3.com/BracketList+Icon"/>
    <dgm:cxn modelId="{982C8F4E-B0F3-4524-B931-9A0BC109CE5C}" type="presParOf" srcId="{7B84BFE8-9BE6-46C1-B597-659AEDAB3F71}" destId="{44008E99-6358-43C0-AABA-CD88B635CF56}" srcOrd="2" destOrd="0" presId="urn:diagrams.loki3.com/BracketList+Icon"/>
    <dgm:cxn modelId="{BE439C78-E17D-4C8B-8695-47B17353E5D1}" type="presParOf" srcId="{7B84BFE8-9BE6-46C1-B597-659AEDAB3F71}" destId="{9BC4FA73-42B1-4525-8FAC-2208E0052799}" srcOrd="3" destOrd="0" presId="urn:diagrams.loki3.com/BracketList+Icon"/>
    <dgm:cxn modelId="{F2785928-51F0-45DD-B0F6-CE3F42C3D5E3}" type="presParOf" srcId="{E79261C6-8A12-4F3C-8083-34D7D237A41F}" destId="{87F69DCF-FAFF-48CF-94D2-ED128ED349EF}" srcOrd="7" destOrd="0" presId="urn:diagrams.loki3.com/BracketList+Icon"/>
    <dgm:cxn modelId="{D48A9E3A-03C0-4A76-8BEC-CF90318C19FA}" type="presParOf" srcId="{E79261C6-8A12-4F3C-8083-34D7D237A41F}" destId="{AA333B0C-562B-4CB4-B6C0-1077C2E65E8C}" srcOrd="8" destOrd="0" presId="urn:diagrams.loki3.com/BracketList+Icon"/>
    <dgm:cxn modelId="{78623852-AB61-4C8D-9B27-6E53144CD1C0}" type="presParOf" srcId="{AA333B0C-562B-4CB4-B6C0-1077C2E65E8C}" destId="{EA4236C4-EE4B-4665-AA87-1350B1F8BE19}" srcOrd="0" destOrd="0" presId="urn:diagrams.loki3.com/BracketList+Icon"/>
    <dgm:cxn modelId="{DB89A4B8-6F54-4730-BB0E-E94512083E01}" type="presParOf" srcId="{AA333B0C-562B-4CB4-B6C0-1077C2E65E8C}" destId="{07EBB686-B330-4E6F-863B-B238E475A028}" srcOrd="1" destOrd="0" presId="urn:diagrams.loki3.com/BracketList+Icon"/>
    <dgm:cxn modelId="{892E574E-1FA8-4847-9A71-B44EC0F38ACB}" type="presParOf" srcId="{AA333B0C-562B-4CB4-B6C0-1077C2E65E8C}" destId="{C716C77A-CA32-4CAE-AD6D-182C40019144}" srcOrd="2" destOrd="0" presId="urn:diagrams.loki3.com/BracketList+Icon"/>
    <dgm:cxn modelId="{3041D6D5-ABB9-4E14-B321-DE5CDBE1EDDF}" type="presParOf" srcId="{AA333B0C-562B-4CB4-B6C0-1077C2E65E8C}" destId="{49FADEBF-C687-4A89-BD89-BB0674D6DE07}" srcOrd="3" destOrd="0" presId="urn:diagrams.loki3.com/BracketList+Icon"/>
    <dgm:cxn modelId="{B8112C04-A241-4177-96A4-07FC6E11125F}" type="presParOf" srcId="{E79261C6-8A12-4F3C-8083-34D7D237A41F}" destId="{22F09EC4-7351-4D2A-8E3F-ACAD9166F291}" srcOrd="9" destOrd="0" presId="urn:diagrams.loki3.com/BracketList+Icon"/>
    <dgm:cxn modelId="{941D91C6-BBF5-492E-85BF-55C43F1E78AD}" type="presParOf" srcId="{E79261C6-8A12-4F3C-8083-34D7D237A41F}" destId="{F3D6716A-1484-4C37-A8A7-CFCA7D1CEE56}" srcOrd="10" destOrd="0" presId="urn:diagrams.loki3.com/BracketList+Icon"/>
    <dgm:cxn modelId="{1209B45C-861B-40B8-A19E-E46C75BA775C}" type="presParOf" srcId="{F3D6716A-1484-4C37-A8A7-CFCA7D1CEE56}" destId="{B8052BA8-9073-4D3B-A17C-E3328B065A61}" srcOrd="0" destOrd="0" presId="urn:diagrams.loki3.com/BracketList+Icon"/>
    <dgm:cxn modelId="{9175AE45-032D-4CD5-AE6E-B1571D0D23ED}" type="presParOf" srcId="{F3D6716A-1484-4C37-A8A7-CFCA7D1CEE56}" destId="{B8FD71BB-E0A2-48CF-A190-EDB0F4BA6B90}" srcOrd="1" destOrd="0" presId="urn:diagrams.loki3.com/BracketList+Icon"/>
    <dgm:cxn modelId="{2A183426-710A-4300-8710-2A0E1CB1FD28}" type="presParOf" srcId="{F3D6716A-1484-4C37-A8A7-CFCA7D1CEE56}" destId="{79A7F2C8-73F3-4062-926D-2B1880FC9710}" srcOrd="2" destOrd="0" presId="urn:diagrams.loki3.com/BracketList+Icon"/>
    <dgm:cxn modelId="{B1D1BE4E-8A88-444E-B75F-C250704452E5}" type="presParOf" srcId="{F3D6716A-1484-4C37-A8A7-CFCA7D1CEE56}" destId="{3FB76ACE-A4C5-43A0-B7B5-7231B97BC323}" srcOrd="3" destOrd="0" presId="urn:diagrams.loki3.com/BracketList+Icon"/>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EEBBC0E9-B609-46B3-84FB-012AE97B26F9}" type="doc">
      <dgm:prSet loTypeId="urn:microsoft.com/office/officeart/2005/8/layout/process1" loCatId="process" qsTypeId="urn:microsoft.com/office/officeart/2005/8/quickstyle/simple4" qsCatId="simple" csTypeId="urn:microsoft.com/office/officeart/2005/8/colors/colorful2" csCatId="colorful" phldr="1"/>
      <dgm:spPr/>
    </dgm:pt>
    <dgm:pt modelId="{2EA569E0-2A27-462A-9FF0-5C6E44167B55}">
      <dgm:prSet phldrT="[Text]" custT="1"/>
      <dgm:spPr/>
      <dgm:t>
        <a:bodyPr/>
        <a:lstStyle/>
        <a:p>
          <a:pPr algn="ctr"/>
          <a:r>
            <a:rPr lang="en-US" altLang="en-US" sz="1800" b="0" dirty="0" smtClean="0">
              <a:solidFill>
                <a:schemeClr val="tx1"/>
              </a:solidFill>
              <a:effectLst>
                <a:outerShdw blurRad="38100" dist="38100" dir="2700000" algn="tl">
                  <a:srgbClr val="000000">
                    <a:alpha val="43137"/>
                  </a:srgbClr>
                </a:outerShdw>
              </a:effectLst>
              <a:latin typeface="Calibri" pitchFamily="34" charset="0"/>
              <a:ea typeface="ＭＳ Ｐゴシック" pitchFamily="34" charset="-128"/>
            </a:rPr>
            <a:t>Establish access to the CIR for deposit reporting</a:t>
          </a:r>
        </a:p>
        <a:p>
          <a:pPr algn="ctr"/>
          <a:r>
            <a:rPr lang="en-US" altLang="en-US" sz="1200" b="0" dirty="0" smtClean="0">
              <a:solidFill>
                <a:schemeClr val="tx1"/>
              </a:solidFill>
              <a:effectLst>
                <a:outerShdw blurRad="38100" dist="38100" dir="2700000" algn="tl">
                  <a:srgbClr val="000000">
                    <a:alpha val="43137"/>
                  </a:srgbClr>
                </a:outerShdw>
              </a:effectLst>
              <a:latin typeface="Calibri" pitchFamily="34" charset="0"/>
              <a:ea typeface="ＭＳ Ｐゴシック" pitchFamily="34" charset="-128"/>
            </a:rPr>
            <a:t>CIR setup: 1-800-346-5465  </a:t>
          </a:r>
          <a:endParaRPr lang="en-US" sz="1200" b="0" dirty="0">
            <a:solidFill>
              <a:schemeClr val="tx1"/>
            </a:solidFill>
            <a:effectLst>
              <a:outerShdw blurRad="38100" dist="38100" dir="2700000" algn="tl">
                <a:srgbClr val="000000">
                  <a:alpha val="43137"/>
                </a:srgbClr>
              </a:outerShdw>
            </a:effectLst>
            <a:latin typeface="Calibri" pitchFamily="34" charset="0"/>
          </a:endParaRPr>
        </a:p>
      </dgm:t>
    </dgm:pt>
    <dgm:pt modelId="{278FEBBE-48F0-4187-91EE-6CB4DFB1C30C}" type="parTrans" cxnId="{8ED7903C-A66A-4EB8-A941-5A4468DABADE}">
      <dgm:prSet/>
      <dgm:spPr/>
      <dgm:t>
        <a:bodyPr/>
        <a:lstStyle/>
        <a:p>
          <a:endParaRPr lang="en-US" sz="1800" b="0">
            <a:solidFill>
              <a:schemeClr val="tx1"/>
            </a:solidFill>
            <a:effectLst>
              <a:outerShdw blurRad="38100" dist="38100" dir="2700000" algn="tl">
                <a:srgbClr val="000000">
                  <a:alpha val="43137"/>
                </a:srgbClr>
              </a:outerShdw>
            </a:effectLst>
            <a:latin typeface="Calibri" pitchFamily="34" charset="0"/>
          </a:endParaRPr>
        </a:p>
      </dgm:t>
    </dgm:pt>
    <dgm:pt modelId="{91FADEF9-62B3-4A0F-B72E-D4764D4B2002}" type="sibTrans" cxnId="{8ED7903C-A66A-4EB8-A941-5A4468DABADE}">
      <dgm:prSet custT="1"/>
      <dgm:spPr/>
      <dgm:t>
        <a:bodyPr/>
        <a:lstStyle/>
        <a:p>
          <a:endParaRPr lang="en-US" sz="1800" b="0">
            <a:solidFill>
              <a:schemeClr val="tx1"/>
            </a:solidFill>
            <a:effectLst>
              <a:outerShdw blurRad="38100" dist="38100" dir="2700000" algn="tl">
                <a:srgbClr val="000000">
                  <a:alpha val="43137"/>
                </a:srgbClr>
              </a:outerShdw>
            </a:effectLst>
            <a:latin typeface="Calibri" pitchFamily="34" charset="0"/>
          </a:endParaRPr>
        </a:p>
      </dgm:t>
    </dgm:pt>
    <dgm:pt modelId="{7B7A073C-D431-42AF-8958-28C19533CA3A}">
      <dgm:prSet phldrT="[Text]" custT="1"/>
      <dgm:spPr/>
      <dgm:t>
        <a:bodyPr/>
        <a:lstStyle/>
        <a:p>
          <a:r>
            <a:rPr lang="en-US" altLang="en-US" sz="1800" b="0" dirty="0" smtClean="0">
              <a:solidFill>
                <a:schemeClr val="tx1"/>
              </a:solidFill>
              <a:effectLst>
                <a:outerShdw blurRad="38100" dist="38100" dir="2700000" algn="tl">
                  <a:srgbClr val="000000">
                    <a:alpha val="43137"/>
                  </a:srgbClr>
                </a:outerShdw>
              </a:effectLst>
              <a:latin typeface="Calibri" pitchFamily="34" charset="0"/>
              <a:ea typeface="ＭＳ Ｐゴシック" pitchFamily="34" charset="-128"/>
            </a:rPr>
            <a:t>Setup Credit Gateway account for ACH processing</a:t>
          </a:r>
        </a:p>
        <a:p>
          <a:r>
            <a:rPr lang="en-US" altLang="en-US" sz="1200" b="0" dirty="0" smtClean="0">
              <a:solidFill>
                <a:schemeClr val="tx1"/>
              </a:solidFill>
              <a:effectLst>
                <a:outerShdw blurRad="38100" dist="38100" dir="2700000" algn="tl">
                  <a:srgbClr val="000000">
                    <a:alpha val="43137"/>
                  </a:srgbClr>
                </a:outerShdw>
              </a:effectLst>
              <a:latin typeface="Calibri" pitchFamily="34" charset="0"/>
              <a:ea typeface="ＭＳ Ｐゴシック" pitchFamily="34" charset="-128"/>
            </a:rPr>
            <a:t>*2-5 business days</a:t>
          </a:r>
          <a:endParaRPr lang="en-US" sz="1200" b="0" dirty="0">
            <a:solidFill>
              <a:schemeClr val="tx1"/>
            </a:solidFill>
            <a:effectLst>
              <a:outerShdw blurRad="38100" dist="38100" dir="2700000" algn="tl">
                <a:srgbClr val="000000">
                  <a:alpha val="43137"/>
                </a:srgbClr>
              </a:outerShdw>
            </a:effectLst>
            <a:latin typeface="Calibri" pitchFamily="34" charset="0"/>
          </a:endParaRPr>
        </a:p>
      </dgm:t>
    </dgm:pt>
    <dgm:pt modelId="{720DCBD6-8B2A-48DA-ADB2-6E054AA43E13}" type="parTrans" cxnId="{49B4CABC-7EF4-4568-8C7A-70B736541C43}">
      <dgm:prSet/>
      <dgm:spPr/>
      <dgm:t>
        <a:bodyPr/>
        <a:lstStyle/>
        <a:p>
          <a:endParaRPr lang="en-US" sz="1800" b="0">
            <a:solidFill>
              <a:schemeClr val="tx1"/>
            </a:solidFill>
            <a:effectLst>
              <a:outerShdw blurRad="38100" dist="38100" dir="2700000" algn="tl">
                <a:srgbClr val="000000">
                  <a:alpha val="43137"/>
                </a:srgbClr>
              </a:outerShdw>
            </a:effectLst>
            <a:latin typeface="Calibri" pitchFamily="34" charset="0"/>
          </a:endParaRPr>
        </a:p>
      </dgm:t>
    </dgm:pt>
    <dgm:pt modelId="{EEE0FF86-AD5B-449D-9EE3-FEB3648474F4}" type="sibTrans" cxnId="{49B4CABC-7EF4-4568-8C7A-70B736541C43}">
      <dgm:prSet custT="1"/>
      <dgm:spPr/>
      <dgm:t>
        <a:bodyPr/>
        <a:lstStyle/>
        <a:p>
          <a:endParaRPr lang="en-US" sz="1800" b="0">
            <a:solidFill>
              <a:schemeClr val="tx1"/>
            </a:solidFill>
            <a:effectLst>
              <a:outerShdw blurRad="38100" dist="38100" dir="2700000" algn="tl">
                <a:srgbClr val="000000">
                  <a:alpha val="43137"/>
                </a:srgbClr>
              </a:outerShdw>
            </a:effectLst>
            <a:latin typeface="Calibri" pitchFamily="34" charset="0"/>
          </a:endParaRPr>
        </a:p>
      </dgm:t>
    </dgm:pt>
    <dgm:pt modelId="{4954C8E7-0CAE-4E76-93AF-2B91F26D710C}">
      <dgm:prSet phldrT="[Text]" custT="1"/>
      <dgm:spPr/>
      <dgm:t>
        <a:bodyPr/>
        <a:lstStyle/>
        <a:p>
          <a:r>
            <a:rPr lang="en-US" altLang="en-US" sz="1800" b="0" dirty="0" smtClean="0">
              <a:solidFill>
                <a:schemeClr val="tx1"/>
              </a:solidFill>
              <a:effectLst>
                <a:outerShdw blurRad="38100" dist="38100" dir="2700000" algn="tl">
                  <a:srgbClr val="000000">
                    <a:alpha val="43137"/>
                  </a:srgbClr>
                </a:outerShdw>
              </a:effectLst>
              <a:latin typeface="Calibri" pitchFamily="34" charset="0"/>
              <a:ea typeface="ＭＳ Ｐゴシック" pitchFamily="34" charset="-128"/>
            </a:rPr>
            <a:t>Setup Biller Profile</a:t>
          </a:r>
        </a:p>
        <a:p>
          <a:r>
            <a:rPr lang="en-US" altLang="en-US" sz="1200" b="0" dirty="0" smtClean="0">
              <a:solidFill>
                <a:schemeClr val="tx1"/>
              </a:solidFill>
              <a:effectLst>
                <a:outerShdw blurRad="38100" dist="38100" dir="2700000" algn="tl">
                  <a:srgbClr val="000000">
                    <a:alpha val="43137"/>
                  </a:srgbClr>
                </a:outerShdw>
              </a:effectLst>
              <a:latin typeface="Calibri" pitchFamily="34" charset="0"/>
              <a:ea typeface="ＭＳ Ｐゴシック" pitchFamily="34" charset="-128"/>
            </a:rPr>
            <a:t>*10-15 business days</a:t>
          </a:r>
          <a:endParaRPr lang="en-US" sz="1200" b="0" dirty="0">
            <a:solidFill>
              <a:schemeClr val="tx1"/>
            </a:solidFill>
            <a:effectLst>
              <a:outerShdw blurRad="38100" dist="38100" dir="2700000" algn="tl">
                <a:srgbClr val="000000">
                  <a:alpha val="43137"/>
                </a:srgbClr>
              </a:outerShdw>
            </a:effectLst>
            <a:latin typeface="Calibri" pitchFamily="34" charset="0"/>
          </a:endParaRPr>
        </a:p>
      </dgm:t>
    </dgm:pt>
    <dgm:pt modelId="{B6BD4715-40FA-4B98-A4D6-25CFED450E03}" type="parTrans" cxnId="{20DB18AB-CB8A-4629-8EF4-9EF9DB3B8934}">
      <dgm:prSet/>
      <dgm:spPr/>
      <dgm:t>
        <a:bodyPr/>
        <a:lstStyle/>
        <a:p>
          <a:endParaRPr lang="en-US" sz="1800" b="0">
            <a:solidFill>
              <a:schemeClr val="tx1"/>
            </a:solidFill>
            <a:effectLst>
              <a:outerShdw blurRad="38100" dist="38100" dir="2700000" algn="tl">
                <a:srgbClr val="000000">
                  <a:alpha val="43137"/>
                </a:srgbClr>
              </a:outerShdw>
            </a:effectLst>
            <a:latin typeface="Calibri" pitchFamily="34" charset="0"/>
          </a:endParaRPr>
        </a:p>
      </dgm:t>
    </dgm:pt>
    <dgm:pt modelId="{EF17DB07-1786-44B8-8615-A9EEE1D712C1}" type="sibTrans" cxnId="{20DB18AB-CB8A-4629-8EF4-9EF9DB3B8934}">
      <dgm:prSet/>
      <dgm:spPr/>
      <dgm:t>
        <a:bodyPr/>
        <a:lstStyle/>
        <a:p>
          <a:endParaRPr lang="en-US" sz="1800" b="0">
            <a:solidFill>
              <a:schemeClr val="tx1"/>
            </a:solidFill>
            <a:effectLst>
              <a:outerShdw blurRad="38100" dist="38100" dir="2700000" algn="tl">
                <a:srgbClr val="000000">
                  <a:alpha val="43137"/>
                </a:srgbClr>
              </a:outerShdw>
            </a:effectLst>
            <a:latin typeface="Calibri" pitchFamily="34" charset="0"/>
          </a:endParaRPr>
        </a:p>
      </dgm:t>
    </dgm:pt>
    <dgm:pt modelId="{C480A7C9-7218-4BAF-9687-DA4DBF7519F1}">
      <dgm:prSet phldrT="[Text]" custT="1"/>
      <dgm:spPr/>
      <dgm:t>
        <a:bodyPr/>
        <a:lstStyle/>
        <a:p>
          <a:r>
            <a:rPr lang="en-US" sz="1800" b="0" dirty="0" smtClean="0">
              <a:solidFill>
                <a:schemeClr val="tx1"/>
              </a:solidFill>
              <a:effectLst>
                <a:outerShdw blurRad="38100" dist="38100" dir="2700000" algn="tl">
                  <a:srgbClr val="000000">
                    <a:alpha val="43137"/>
                  </a:srgbClr>
                </a:outerShdw>
              </a:effectLst>
              <a:latin typeface="Calibri" pitchFamily="34" charset="0"/>
            </a:rPr>
            <a:t>Communicate OLBP option to agency customers</a:t>
          </a:r>
          <a:endParaRPr lang="en-US" sz="1800" b="0" dirty="0">
            <a:solidFill>
              <a:schemeClr val="tx1"/>
            </a:solidFill>
            <a:effectLst>
              <a:outerShdw blurRad="38100" dist="38100" dir="2700000" algn="tl">
                <a:srgbClr val="000000">
                  <a:alpha val="43137"/>
                </a:srgbClr>
              </a:outerShdw>
            </a:effectLst>
            <a:latin typeface="Calibri" pitchFamily="34" charset="0"/>
          </a:endParaRPr>
        </a:p>
      </dgm:t>
    </dgm:pt>
    <dgm:pt modelId="{794385E2-B0DD-4C83-8D91-83C14F06369E}" type="parTrans" cxnId="{568CDAAD-3DC9-44F2-9BF0-BA1610CE4D63}">
      <dgm:prSet/>
      <dgm:spPr/>
      <dgm:t>
        <a:bodyPr/>
        <a:lstStyle/>
        <a:p>
          <a:endParaRPr lang="en-US" b="0">
            <a:solidFill>
              <a:schemeClr val="tx1"/>
            </a:solidFill>
            <a:effectLst>
              <a:outerShdw blurRad="38100" dist="38100" dir="2700000" algn="tl">
                <a:srgbClr val="000000">
                  <a:alpha val="43137"/>
                </a:srgbClr>
              </a:outerShdw>
            </a:effectLst>
          </a:endParaRPr>
        </a:p>
      </dgm:t>
    </dgm:pt>
    <dgm:pt modelId="{B1DCF73B-832F-4659-A1AD-8A60BD7B268F}" type="sibTrans" cxnId="{568CDAAD-3DC9-44F2-9BF0-BA1610CE4D63}">
      <dgm:prSet/>
      <dgm:spPr/>
      <dgm:t>
        <a:bodyPr/>
        <a:lstStyle/>
        <a:p>
          <a:endParaRPr lang="en-US" b="0">
            <a:solidFill>
              <a:schemeClr val="tx1"/>
            </a:solidFill>
            <a:effectLst>
              <a:outerShdw blurRad="38100" dist="38100" dir="2700000" algn="tl">
                <a:srgbClr val="000000">
                  <a:alpha val="43137"/>
                </a:srgbClr>
              </a:outerShdw>
            </a:effectLst>
          </a:endParaRPr>
        </a:p>
      </dgm:t>
    </dgm:pt>
    <dgm:pt modelId="{AF0D77D7-17E2-4447-A7DF-AB4139E09BC2}" type="pres">
      <dgm:prSet presAssocID="{EEBBC0E9-B609-46B3-84FB-012AE97B26F9}" presName="Name0" presStyleCnt="0">
        <dgm:presLayoutVars>
          <dgm:dir/>
          <dgm:resizeHandles val="exact"/>
        </dgm:presLayoutVars>
      </dgm:prSet>
      <dgm:spPr/>
    </dgm:pt>
    <dgm:pt modelId="{ADDEBFAF-4D1A-4D50-9C7F-CB82C27D7D1E}" type="pres">
      <dgm:prSet presAssocID="{2EA569E0-2A27-462A-9FF0-5C6E44167B55}" presName="node" presStyleLbl="node1" presStyleIdx="0" presStyleCnt="4" custScaleX="117932" custLinFactNeighborX="10402" custLinFactNeighborY="-4075">
        <dgm:presLayoutVars>
          <dgm:bulletEnabled val="1"/>
        </dgm:presLayoutVars>
      </dgm:prSet>
      <dgm:spPr/>
      <dgm:t>
        <a:bodyPr/>
        <a:lstStyle/>
        <a:p>
          <a:endParaRPr lang="en-US"/>
        </a:p>
      </dgm:t>
    </dgm:pt>
    <dgm:pt modelId="{19960630-9D5F-4F98-B4C5-AC001C0EB202}" type="pres">
      <dgm:prSet presAssocID="{91FADEF9-62B3-4A0F-B72E-D4764D4B2002}" presName="sibTrans" presStyleLbl="sibTrans2D1" presStyleIdx="0" presStyleCnt="3"/>
      <dgm:spPr/>
      <dgm:t>
        <a:bodyPr/>
        <a:lstStyle/>
        <a:p>
          <a:endParaRPr lang="en-US"/>
        </a:p>
      </dgm:t>
    </dgm:pt>
    <dgm:pt modelId="{7C38E94E-AFC7-49A3-A651-4EB2F17AB6D9}" type="pres">
      <dgm:prSet presAssocID="{91FADEF9-62B3-4A0F-B72E-D4764D4B2002}" presName="connectorText" presStyleLbl="sibTrans2D1" presStyleIdx="0" presStyleCnt="3"/>
      <dgm:spPr/>
      <dgm:t>
        <a:bodyPr/>
        <a:lstStyle/>
        <a:p>
          <a:endParaRPr lang="en-US"/>
        </a:p>
      </dgm:t>
    </dgm:pt>
    <dgm:pt modelId="{8F329628-42C4-4DDC-8A74-F5BA69F90FD3}" type="pres">
      <dgm:prSet presAssocID="{7B7A073C-D431-42AF-8958-28C19533CA3A}" presName="node" presStyleLbl="node1" presStyleIdx="1" presStyleCnt="4">
        <dgm:presLayoutVars>
          <dgm:bulletEnabled val="1"/>
        </dgm:presLayoutVars>
      </dgm:prSet>
      <dgm:spPr/>
      <dgm:t>
        <a:bodyPr/>
        <a:lstStyle/>
        <a:p>
          <a:endParaRPr lang="en-US"/>
        </a:p>
      </dgm:t>
    </dgm:pt>
    <dgm:pt modelId="{CBC8B915-0F3C-4540-8406-81A188FE9C6E}" type="pres">
      <dgm:prSet presAssocID="{EEE0FF86-AD5B-449D-9EE3-FEB3648474F4}" presName="sibTrans" presStyleLbl="sibTrans2D1" presStyleIdx="1" presStyleCnt="3"/>
      <dgm:spPr/>
      <dgm:t>
        <a:bodyPr/>
        <a:lstStyle/>
        <a:p>
          <a:endParaRPr lang="en-US"/>
        </a:p>
      </dgm:t>
    </dgm:pt>
    <dgm:pt modelId="{E035329E-8D12-41E6-ACD5-CFB84F9E6FF2}" type="pres">
      <dgm:prSet presAssocID="{EEE0FF86-AD5B-449D-9EE3-FEB3648474F4}" presName="connectorText" presStyleLbl="sibTrans2D1" presStyleIdx="1" presStyleCnt="3"/>
      <dgm:spPr/>
      <dgm:t>
        <a:bodyPr/>
        <a:lstStyle/>
        <a:p>
          <a:endParaRPr lang="en-US"/>
        </a:p>
      </dgm:t>
    </dgm:pt>
    <dgm:pt modelId="{A06C476E-154E-42D2-9A46-052FD1988924}" type="pres">
      <dgm:prSet presAssocID="{4954C8E7-0CAE-4E76-93AF-2B91F26D710C}" presName="node" presStyleLbl="node1" presStyleIdx="2" presStyleCnt="4">
        <dgm:presLayoutVars>
          <dgm:bulletEnabled val="1"/>
        </dgm:presLayoutVars>
      </dgm:prSet>
      <dgm:spPr/>
      <dgm:t>
        <a:bodyPr/>
        <a:lstStyle/>
        <a:p>
          <a:endParaRPr lang="en-US"/>
        </a:p>
      </dgm:t>
    </dgm:pt>
    <dgm:pt modelId="{0C304085-92AD-43E6-BC88-ADF7FAF8444C}" type="pres">
      <dgm:prSet presAssocID="{EF17DB07-1786-44B8-8615-A9EEE1D712C1}" presName="sibTrans" presStyleLbl="sibTrans2D1" presStyleIdx="2" presStyleCnt="3"/>
      <dgm:spPr/>
      <dgm:t>
        <a:bodyPr/>
        <a:lstStyle/>
        <a:p>
          <a:endParaRPr lang="en-US"/>
        </a:p>
      </dgm:t>
    </dgm:pt>
    <dgm:pt modelId="{856227C0-8C84-4D03-B14A-E9797812ED58}" type="pres">
      <dgm:prSet presAssocID="{EF17DB07-1786-44B8-8615-A9EEE1D712C1}" presName="connectorText" presStyleLbl="sibTrans2D1" presStyleIdx="2" presStyleCnt="3"/>
      <dgm:spPr/>
      <dgm:t>
        <a:bodyPr/>
        <a:lstStyle/>
        <a:p>
          <a:endParaRPr lang="en-US"/>
        </a:p>
      </dgm:t>
    </dgm:pt>
    <dgm:pt modelId="{090D5472-276F-412A-96A8-5ADABED0E0D5}" type="pres">
      <dgm:prSet presAssocID="{C480A7C9-7218-4BAF-9687-DA4DBF7519F1}" presName="node" presStyleLbl="node1" presStyleIdx="3" presStyleCnt="4">
        <dgm:presLayoutVars>
          <dgm:bulletEnabled val="1"/>
        </dgm:presLayoutVars>
      </dgm:prSet>
      <dgm:spPr/>
      <dgm:t>
        <a:bodyPr/>
        <a:lstStyle/>
        <a:p>
          <a:endParaRPr lang="en-US"/>
        </a:p>
      </dgm:t>
    </dgm:pt>
  </dgm:ptLst>
  <dgm:cxnLst>
    <dgm:cxn modelId="{937CF489-A53A-49D4-BC24-4BDF344BEACF}" type="presOf" srcId="{91FADEF9-62B3-4A0F-B72E-D4764D4B2002}" destId="{19960630-9D5F-4F98-B4C5-AC001C0EB202}" srcOrd="0" destOrd="0" presId="urn:microsoft.com/office/officeart/2005/8/layout/process1"/>
    <dgm:cxn modelId="{DC3E774B-9A26-4386-B684-6E5A28C309BB}" type="presOf" srcId="{4954C8E7-0CAE-4E76-93AF-2B91F26D710C}" destId="{A06C476E-154E-42D2-9A46-052FD1988924}" srcOrd="0" destOrd="0" presId="urn:microsoft.com/office/officeart/2005/8/layout/process1"/>
    <dgm:cxn modelId="{DFCB56F4-3183-4B30-B124-A3A2B24E843D}" type="presOf" srcId="{2EA569E0-2A27-462A-9FF0-5C6E44167B55}" destId="{ADDEBFAF-4D1A-4D50-9C7F-CB82C27D7D1E}" srcOrd="0" destOrd="0" presId="urn:microsoft.com/office/officeart/2005/8/layout/process1"/>
    <dgm:cxn modelId="{7E2837E8-215B-492D-87BD-F431B218E473}" type="presOf" srcId="{EEE0FF86-AD5B-449D-9EE3-FEB3648474F4}" destId="{CBC8B915-0F3C-4540-8406-81A188FE9C6E}" srcOrd="0" destOrd="0" presId="urn:microsoft.com/office/officeart/2005/8/layout/process1"/>
    <dgm:cxn modelId="{49B4CABC-7EF4-4568-8C7A-70B736541C43}" srcId="{EEBBC0E9-B609-46B3-84FB-012AE97B26F9}" destId="{7B7A073C-D431-42AF-8958-28C19533CA3A}" srcOrd="1" destOrd="0" parTransId="{720DCBD6-8B2A-48DA-ADB2-6E054AA43E13}" sibTransId="{EEE0FF86-AD5B-449D-9EE3-FEB3648474F4}"/>
    <dgm:cxn modelId="{8779185F-4772-411B-A483-1DB0AAA5A159}" type="presOf" srcId="{EEE0FF86-AD5B-449D-9EE3-FEB3648474F4}" destId="{E035329E-8D12-41E6-ACD5-CFB84F9E6FF2}" srcOrd="1" destOrd="0" presId="urn:microsoft.com/office/officeart/2005/8/layout/process1"/>
    <dgm:cxn modelId="{8ED7903C-A66A-4EB8-A941-5A4468DABADE}" srcId="{EEBBC0E9-B609-46B3-84FB-012AE97B26F9}" destId="{2EA569E0-2A27-462A-9FF0-5C6E44167B55}" srcOrd="0" destOrd="0" parTransId="{278FEBBE-48F0-4187-91EE-6CB4DFB1C30C}" sibTransId="{91FADEF9-62B3-4A0F-B72E-D4764D4B2002}"/>
    <dgm:cxn modelId="{02648FAC-7606-4C39-967B-F1A80E5C954A}" type="presOf" srcId="{EF17DB07-1786-44B8-8615-A9EEE1D712C1}" destId="{856227C0-8C84-4D03-B14A-E9797812ED58}" srcOrd="1" destOrd="0" presId="urn:microsoft.com/office/officeart/2005/8/layout/process1"/>
    <dgm:cxn modelId="{20DB18AB-CB8A-4629-8EF4-9EF9DB3B8934}" srcId="{EEBBC0E9-B609-46B3-84FB-012AE97B26F9}" destId="{4954C8E7-0CAE-4E76-93AF-2B91F26D710C}" srcOrd="2" destOrd="0" parTransId="{B6BD4715-40FA-4B98-A4D6-25CFED450E03}" sibTransId="{EF17DB07-1786-44B8-8615-A9EEE1D712C1}"/>
    <dgm:cxn modelId="{29085BBF-2A9F-457F-B3E8-1DAD3B7A15E7}" type="presOf" srcId="{EF17DB07-1786-44B8-8615-A9EEE1D712C1}" destId="{0C304085-92AD-43E6-BC88-ADF7FAF8444C}" srcOrd="0" destOrd="0" presId="urn:microsoft.com/office/officeart/2005/8/layout/process1"/>
    <dgm:cxn modelId="{99E49F09-48B6-4137-B8D9-20411CC6EBC1}" type="presOf" srcId="{C480A7C9-7218-4BAF-9687-DA4DBF7519F1}" destId="{090D5472-276F-412A-96A8-5ADABED0E0D5}" srcOrd="0" destOrd="0" presId="urn:microsoft.com/office/officeart/2005/8/layout/process1"/>
    <dgm:cxn modelId="{132ED2F7-9D55-4C46-99DC-29C754AF1509}" type="presOf" srcId="{91FADEF9-62B3-4A0F-B72E-D4764D4B2002}" destId="{7C38E94E-AFC7-49A3-A651-4EB2F17AB6D9}" srcOrd="1" destOrd="0" presId="urn:microsoft.com/office/officeart/2005/8/layout/process1"/>
    <dgm:cxn modelId="{FA55CFAA-188D-481E-B100-D0F158B62CC8}" type="presOf" srcId="{EEBBC0E9-B609-46B3-84FB-012AE97B26F9}" destId="{AF0D77D7-17E2-4447-A7DF-AB4139E09BC2}" srcOrd="0" destOrd="0" presId="urn:microsoft.com/office/officeart/2005/8/layout/process1"/>
    <dgm:cxn modelId="{568CDAAD-3DC9-44F2-9BF0-BA1610CE4D63}" srcId="{EEBBC0E9-B609-46B3-84FB-012AE97B26F9}" destId="{C480A7C9-7218-4BAF-9687-DA4DBF7519F1}" srcOrd="3" destOrd="0" parTransId="{794385E2-B0DD-4C83-8D91-83C14F06369E}" sibTransId="{B1DCF73B-832F-4659-A1AD-8A60BD7B268F}"/>
    <dgm:cxn modelId="{26944263-D7DC-4A72-8D5D-5D91C5E3A808}" type="presOf" srcId="{7B7A073C-D431-42AF-8958-28C19533CA3A}" destId="{8F329628-42C4-4DDC-8A74-F5BA69F90FD3}" srcOrd="0" destOrd="0" presId="urn:microsoft.com/office/officeart/2005/8/layout/process1"/>
    <dgm:cxn modelId="{CD0E5EB2-4BA0-46F6-A39F-1E7E8740B646}" type="presParOf" srcId="{AF0D77D7-17E2-4447-A7DF-AB4139E09BC2}" destId="{ADDEBFAF-4D1A-4D50-9C7F-CB82C27D7D1E}" srcOrd="0" destOrd="0" presId="urn:microsoft.com/office/officeart/2005/8/layout/process1"/>
    <dgm:cxn modelId="{215D279E-FFFB-425D-874B-BCD8E9BAFEC1}" type="presParOf" srcId="{AF0D77D7-17E2-4447-A7DF-AB4139E09BC2}" destId="{19960630-9D5F-4F98-B4C5-AC001C0EB202}" srcOrd="1" destOrd="0" presId="urn:microsoft.com/office/officeart/2005/8/layout/process1"/>
    <dgm:cxn modelId="{5C6FC8F2-F30A-487C-B33D-F9AF26119B98}" type="presParOf" srcId="{19960630-9D5F-4F98-B4C5-AC001C0EB202}" destId="{7C38E94E-AFC7-49A3-A651-4EB2F17AB6D9}" srcOrd="0" destOrd="0" presId="urn:microsoft.com/office/officeart/2005/8/layout/process1"/>
    <dgm:cxn modelId="{FD49C4CB-E281-44B4-8ED4-95D6DFE5A64B}" type="presParOf" srcId="{AF0D77D7-17E2-4447-A7DF-AB4139E09BC2}" destId="{8F329628-42C4-4DDC-8A74-F5BA69F90FD3}" srcOrd="2" destOrd="0" presId="urn:microsoft.com/office/officeart/2005/8/layout/process1"/>
    <dgm:cxn modelId="{7548CFB3-252A-46A6-9F13-90FBAC3C95B0}" type="presParOf" srcId="{AF0D77D7-17E2-4447-A7DF-AB4139E09BC2}" destId="{CBC8B915-0F3C-4540-8406-81A188FE9C6E}" srcOrd="3" destOrd="0" presId="urn:microsoft.com/office/officeart/2005/8/layout/process1"/>
    <dgm:cxn modelId="{62D0F96F-F723-4B96-8DFC-0F3E983D730A}" type="presParOf" srcId="{CBC8B915-0F3C-4540-8406-81A188FE9C6E}" destId="{E035329E-8D12-41E6-ACD5-CFB84F9E6FF2}" srcOrd="0" destOrd="0" presId="urn:microsoft.com/office/officeart/2005/8/layout/process1"/>
    <dgm:cxn modelId="{0740DC16-EB58-4000-9FD9-2FB33DA4974D}" type="presParOf" srcId="{AF0D77D7-17E2-4447-A7DF-AB4139E09BC2}" destId="{A06C476E-154E-42D2-9A46-052FD1988924}" srcOrd="4" destOrd="0" presId="urn:microsoft.com/office/officeart/2005/8/layout/process1"/>
    <dgm:cxn modelId="{FDE2AC0C-0508-4ABF-8B81-D083E0EF3D72}" type="presParOf" srcId="{AF0D77D7-17E2-4447-A7DF-AB4139E09BC2}" destId="{0C304085-92AD-43E6-BC88-ADF7FAF8444C}" srcOrd="5" destOrd="0" presId="urn:microsoft.com/office/officeart/2005/8/layout/process1"/>
    <dgm:cxn modelId="{B1F8ABDB-820C-407E-8E04-8BFBF1B88D02}" type="presParOf" srcId="{0C304085-92AD-43E6-BC88-ADF7FAF8444C}" destId="{856227C0-8C84-4D03-B14A-E9797812ED58}" srcOrd="0" destOrd="0" presId="urn:microsoft.com/office/officeart/2005/8/layout/process1"/>
    <dgm:cxn modelId="{31C64A9A-FFDB-4E3C-B12C-1DA08BB4E528}" type="presParOf" srcId="{AF0D77D7-17E2-4447-A7DF-AB4139E09BC2}" destId="{090D5472-276F-412A-96A8-5ADABED0E0D5}"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F21A21-87FA-4ABC-9E38-22F73F99B181}">
      <dsp:nvSpPr>
        <dsp:cNvPr id="0" name=""/>
        <dsp:cNvSpPr/>
      </dsp:nvSpPr>
      <dsp:spPr>
        <a:xfrm>
          <a:off x="0" y="468419"/>
          <a:ext cx="8686800" cy="716040"/>
        </a:xfrm>
        <a:prstGeom prst="roundRect">
          <a:avLst/>
        </a:prstGeom>
        <a:solidFill>
          <a:srgbClr val="36ADE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kern="1200" dirty="0" smtClean="0"/>
            <a:t>PayPal gives people a simple way to pay agencies without sharing financial information, with the flexibility to pay using their account balances, bank accounts, or credit cards</a:t>
          </a:r>
          <a:endParaRPr lang="en-US" sz="1800" b="1" kern="1200" dirty="0"/>
        </a:p>
      </dsp:txBody>
      <dsp:txXfrm>
        <a:off x="34954" y="503373"/>
        <a:ext cx="8616892" cy="646132"/>
      </dsp:txXfrm>
    </dsp:sp>
    <dsp:sp modelId="{F502C9BE-5C31-42A6-ADE6-BF235BC9C538}">
      <dsp:nvSpPr>
        <dsp:cNvPr id="0" name=""/>
        <dsp:cNvSpPr/>
      </dsp:nvSpPr>
      <dsp:spPr>
        <a:xfrm>
          <a:off x="0" y="1236300"/>
          <a:ext cx="8686800" cy="716040"/>
        </a:xfrm>
        <a:prstGeom prst="roundRect">
          <a:avLst/>
        </a:prstGeom>
        <a:solidFill>
          <a:srgbClr val="5BAE4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kern="1200" dirty="0" smtClean="0"/>
            <a:t>PayPal has more than 176 Million active accounts across 203 countries and markets and can hold balances in 26 currencies</a:t>
          </a:r>
          <a:endParaRPr lang="en-US" sz="1800" b="1" kern="1200" dirty="0"/>
        </a:p>
      </dsp:txBody>
      <dsp:txXfrm>
        <a:off x="34954" y="1271254"/>
        <a:ext cx="8616892" cy="646132"/>
      </dsp:txXfrm>
    </dsp:sp>
    <dsp:sp modelId="{31D97C48-D042-4749-88B5-A22DA2FF1E00}">
      <dsp:nvSpPr>
        <dsp:cNvPr id="0" name=""/>
        <dsp:cNvSpPr/>
      </dsp:nvSpPr>
      <dsp:spPr>
        <a:xfrm>
          <a:off x="0" y="2004179"/>
          <a:ext cx="8686800" cy="716040"/>
        </a:xfrm>
        <a:prstGeom prst="roundRect">
          <a:avLst/>
        </a:prstGeom>
        <a:solidFill>
          <a:srgbClr val="04325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kern="1200" dirty="0" smtClean="0"/>
            <a:t>Over 7 Million merchants accept PayPal</a:t>
          </a:r>
          <a:endParaRPr lang="en-US" sz="1800" b="1" kern="1200" dirty="0"/>
        </a:p>
      </dsp:txBody>
      <dsp:txXfrm>
        <a:off x="34954" y="2039133"/>
        <a:ext cx="8616892" cy="646132"/>
      </dsp:txXfrm>
    </dsp:sp>
    <dsp:sp modelId="{1D4BE499-78C5-4442-94C0-F700C3039BB1}">
      <dsp:nvSpPr>
        <dsp:cNvPr id="0" name=""/>
        <dsp:cNvSpPr/>
      </dsp:nvSpPr>
      <dsp:spPr>
        <a:xfrm>
          <a:off x="0" y="2772060"/>
          <a:ext cx="8686800" cy="716040"/>
        </a:xfrm>
        <a:prstGeom prst="roundRect">
          <a:avLst/>
        </a:prstGeom>
        <a:solidFill>
          <a:srgbClr val="E5442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t>PayPal processes more than 12.5 Million payments every day</a:t>
          </a:r>
          <a:endParaRPr lang="en-US" sz="1800" b="1" kern="1200" dirty="0"/>
        </a:p>
      </dsp:txBody>
      <dsp:txXfrm>
        <a:off x="34954" y="2807014"/>
        <a:ext cx="8616892" cy="646132"/>
      </dsp:txXfrm>
    </dsp:sp>
    <dsp:sp modelId="{4F5B8D4C-D6AE-4064-AAE3-6735EB7768A2}">
      <dsp:nvSpPr>
        <dsp:cNvPr id="0" name=""/>
        <dsp:cNvSpPr/>
      </dsp:nvSpPr>
      <dsp:spPr>
        <a:xfrm>
          <a:off x="0" y="3612774"/>
          <a:ext cx="8686800" cy="716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kern="1200" dirty="0" smtClean="0"/>
            <a:t>PayPal accounts are easy to establish</a:t>
          </a:r>
          <a:endParaRPr lang="en-US" sz="1800" b="1" kern="1200" dirty="0"/>
        </a:p>
      </dsp:txBody>
      <dsp:txXfrm>
        <a:off x="34954" y="3647728"/>
        <a:ext cx="8616892" cy="6461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CBC55-08EC-45CD-B86E-2473D064D8C8}">
      <dsp:nvSpPr>
        <dsp:cNvPr id="0" name=""/>
        <dsp:cNvSpPr/>
      </dsp:nvSpPr>
      <dsp:spPr>
        <a:xfrm>
          <a:off x="0" y="50322"/>
          <a:ext cx="8686800" cy="715052"/>
        </a:xfrm>
        <a:prstGeom prst="roundRect">
          <a:avLst/>
        </a:prstGeom>
        <a:solidFill>
          <a:srgbClr val="36ADE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kern="1200" dirty="0" smtClean="0"/>
            <a:t>Founded in 2008</a:t>
          </a:r>
          <a:endParaRPr lang="en-US" sz="1800" b="1" kern="1200" dirty="0"/>
        </a:p>
      </dsp:txBody>
      <dsp:txXfrm>
        <a:off x="34906" y="85228"/>
        <a:ext cx="8616988" cy="645240"/>
      </dsp:txXfrm>
    </dsp:sp>
    <dsp:sp modelId="{B61DED4F-90C4-4062-96D0-8367FB0556C9}">
      <dsp:nvSpPr>
        <dsp:cNvPr id="0" name=""/>
        <dsp:cNvSpPr/>
      </dsp:nvSpPr>
      <dsp:spPr>
        <a:xfrm>
          <a:off x="0" y="857010"/>
          <a:ext cx="8686800" cy="715052"/>
        </a:xfrm>
        <a:prstGeom prst="roundRect">
          <a:avLst/>
        </a:prstGeom>
        <a:solidFill>
          <a:srgbClr val="5BAE4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kern="1200" dirty="0" smtClean="0"/>
            <a:t>Offers another digital wallet alternative for citizens who may not want to provide their credit card information to government</a:t>
          </a:r>
          <a:endParaRPr lang="en-US" sz="1800" b="1" kern="1200" dirty="0"/>
        </a:p>
      </dsp:txBody>
      <dsp:txXfrm>
        <a:off x="34906" y="891916"/>
        <a:ext cx="8616988" cy="645240"/>
      </dsp:txXfrm>
    </dsp:sp>
    <dsp:sp modelId="{453B2B55-BF30-48A6-B49F-AB67FE11ADDC}">
      <dsp:nvSpPr>
        <dsp:cNvPr id="0" name=""/>
        <dsp:cNvSpPr/>
      </dsp:nvSpPr>
      <dsp:spPr>
        <a:xfrm>
          <a:off x="0" y="1623903"/>
          <a:ext cx="8686800" cy="715052"/>
        </a:xfrm>
        <a:prstGeom prst="roundRect">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kern="1200" dirty="0" smtClean="0"/>
            <a:t>It saves government (and ultimately, taxpayers) a substantial amount in transaction costs</a:t>
          </a:r>
          <a:endParaRPr lang="en-US" sz="1800" b="1" kern="1200" dirty="0"/>
        </a:p>
      </dsp:txBody>
      <dsp:txXfrm>
        <a:off x="34906" y="1658809"/>
        <a:ext cx="8616988" cy="645240"/>
      </dsp:txXfrm>
    </dsp:sp>
    <dsp:sp modelId="{95423C4D-B1F4-4567-BF43-82D4AFC56399}">
      <dsp:nvSpPr>
        <dsp:cNvPr id="0" name=""/>
        <dsp:cNvSpPr/>
      </dsp:nvSpPr>
      <dsp:spPr>
        <a:xfrm>
          <a:off x="0" y="2390795"/>
          <a:ext cx="8686800" cy="715052"/>
        </a:xfrm>
        <a:prstGeom prst="roundRect">
          <a:avLst/>
        </a:prstGeom>
        <a:solidFill>
          <a:srgbClr val="E5442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kern="1200" dirty="0" smtClean="0"/>
            <a:t>Created its own end-to-end, open loop payment network for anything connected to the Internet</a:t>
          </a:r>
          <a:endParaRPr lang="en-US" sz="1800" b="1" kern="1200" dirty="0"/>
        </a:p>
      </dsp:txBody>
      <dsp:txXfrm>
        <a:off x="34906" y="2425701"/>
        <a:ext cx="8616988" cy="645240"/>
      </dsp:txXfrm>
    </dsp:sp>
    <dsp:sp modelId="{F56A8C84-EB2B-4849-B7A3-564D86C5D67E}">
      <dsp:nvSpPr>
        <dsp:cNvPr id="0" name=""/>
        <dsp:cNvSpPr/>
      </dsp:nvSpPr>
      <dsp:spPr>
        <a:xfrm>
          <a:off x="0" y="3157688"/>
          <a:ext cx="8686800" cy="715052"/>
        </a:xfrm>
        <a:prstGeom prst="roundRect">
          <a:avLst/>
        </a:prstGeom>
        <a:solidFill>
          <a:schemeClr val="accent1">
            <a:shade val="50000"/>
            <a:hueOff val="144575"/>
            <a:satOff val="-3024"/>
            <a:lumOff val="168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kern="1200" dirty="0" smtClean="0"/>
            <a:t>As of May 2015, it had more than 650,000 users and had transferred as much as $5 million per day.</a:t>
          </a:r>
          <a:r>
            <a:rPr lang="en-US" sz="1800" b="1" kern="1200" baseline="30000" dirty="0" smtClean="0"/>
            <a:t>1</a:t>
          </a:r>
          <a:endParaRPr lang="en-US" sz="1800" b="1" kern="1200" dirty="0"/>
        </a:p>
      </dsp:txBody>
      <dsp:txXfrm>
        <a:off x="34906" y="3192594"/>
        <a:ext cx="8616988" cy="6452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CBC55-08EC-45CD-B86E-2473D064D8C8}">
      <dsp:nvSpPr>
        <dsp:cNvPr id="0" name=""/>
        <dsp:cNvSpPr/>
      </dsp:nvSpPr>
      <dsp:spPr>
        <a:xfrm>
          <a:off x="0" y="175315"/>
          <a:ext cx="8686800" cy="754777"/>
        </a:xfrm>
        <a:prstGeom prst="roundRect">
          <a:avLst/>
        </a:prstGeom>
        <a:solidFill>
          <a:srgbClr val="36ADE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b="1" kern="1200" dirty="0" smtClean="0"/>
            <a:t>Launched in 2007</a:t>
          </a:r>
          <a:endParaRPr lang="en-US" sz="1900" b="1" kern="1200" dirty="0"/>
        </a:p>
      </dsp:txBody>
      <dsp:txXfrm>
        <a:off x="36845" y="212160"/>
        <a:ext cx="8613110" cy="681087"/>
      </dsp:txXfrm>
    </dsp:sp>
    <dsp:sp modelId="{B61DED4F-90C4-4062-96D0-8367FB0556C9}">
      <dsp:nvSpPr>
        <dsp:cNvPr id="0" name=""/>
        <dsp:cNvSpPr/>
      </dsp:nvSpPr>
      <dsp:spPr>
        <a:xfrm>
          <a:off x="0" y="984813"/>
          <a:ext cx="8686800" cy="754777"/>
        </a:xfrm>
        <a:prstGeom prst="roundRect">
          <a:avLst/>
        </a:prstGeom>
        <a:solidFill>
          <a:srgbClr val="5BAE4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b="1" kern="1200" dirty="0" smtClean="0"/>
            <a:t>A way for customers to make payments or purchase goods and services from US based websites using the payment methods stored within an Amazon.com account</a:t>
          </a:r>
          <a:endParaRPr lang="en-US" sz="1900" b="1" kern="1200" dirty="0"/>
        </a:p>
      </dsp:txBody>
      <dsp:txXfrm>
        <a:off x="36845" y="1021658"/>
        <a:ext cx="8613110" cy="681087"/>
      </dsp:txXfrm>
    </dsp:sp>
    <dsp:sp modelId="{453B2B55-BF30-48A6-B49F-AB67FE11ADDC}">
      <dsp:nvSpPr>
        <dsp:cNvPr id="0" name=""/>
        <dsp:cNvSpPr/>
      </dsp:nvSpPr>
      <dsp:spPr>
        <a:xfrm>
          <a:off x="0" y="1794311"/>
          <a:ext cx="8686800" cy="754777"/>
        </a:xfrm>
        <a:prstGeom prst="roundRect">
          <a:avLst/>
        </a:prstGeom>
        <a:solidFill>
          <a:srgbClr val="04325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b="1" kern="1200" dirty="0" smtClean="0"/>
            <a:t>Parent company is Amazon.com</a:t>
          </a:r>
          <a:endParaRPr lang="en-US" sz="1900" b="1" kern="1200" dirty="0"/>
        </a:p>
      </dsp:txBody>
      <dsp:txXfrm>
        <a:off x="36845" y="1831156"/>
        <a:ext cx="8613110" cy="681087"/>
      </dsp:txXfrm>
    </dsp:sp>
    <dsp:sp modelId="{95423C4D-B1F4-4567-BF43-82D4AFC56399}">
      <dsp:nvSpPr>
        <dsp:cNvPr id="0" name=""/>
        <dsp:cNvSpPr/>
      </dsp:nvSpPr>
      <dsp:spPr>
        <a:xfrm>
          <a:off x="0" y="2603808"/>
          <a:ext cx="8686800" cy="754777"/>
        </a:xfrm>
        <a:prstGeom prst="roundRect">
          <a:avLst/>
        </a:prstGeom>
        <a:solidFill>
          <a:srgbClr val="E5442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b="1" kern="1200" dirty="0" smtClean="0"/>
            <a:t>Method of payment options include credit/debit card</a:t>
          </a:r>
          <a:endParaRPr lang="en-US" sz="1900" b="1" kern="1200" dirty="0"/>
        </a:p>
      </dsp:txBody>
      <dsp:txXfrm>
        <a:off x="36845" y="2640653"/>
        <a:ext cx="8613110" cy="681087"/>
      </dsp:txXfrm>
    </dsp:sp>
    <dsp:sp modelId="{F56A8C84-EB2B-4849-B7A3-564D86C5D67E}">
      <dsp:nvSpPr>
        <dsp:cNvPr id="0" name=""/>
        <dsp:cNvSpPr/>
      </dsp:nvSpPr>
      <dsp:spPr>
        <a:xfrm>
          <a:off x="0" y="3413306"/>
          <a:ext cx="8686800" cy="754777"/>
        </a:xfrm>
        <a:prstGeom prst="roundRect">
          <a:avLst/>
        </a:prstGeom>
        <a:solidFill>
          <a:schemeClr val="accent1">
            <a:shade val="50000"/>
            <a:hueOff val="144575"/>
            <a:satOff val="-3024"/>
            <a:lumOff val="168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b="1" kern="1200" dirty="0" smtClean="0"/>
            <a:t>Currently being integrated into the Pay.gov platform</a:t>
          </a:r>
          <a:endParaRPr lang="en-US" sz="1900" b="1" kern="1200" dirty="0"/>
        </a:p>
      </dsp:txBody>
      <dsp:txXfrm>
        <a:off x="36845" y="3450151"/>
        <a:ext cx="8613110" cy="6810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diagrams.loki3.com/BracketList+Icon">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D02556CA-E777-46F1-8601-3963DA3B5BC6}" type="datetimeFigureOut">
              <a:rPr lang="en-US" smtClean="0"/>
              <a:t>5/5/2016</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A3D6F207-B5CA-4C14-B044-B8980F0BF6B4}" type="slidenum">
              <a:rPr lang="en-US" smtClean="0"/>
              <a:t>‹#›</a:t>
            </a:fld>
            <a:endParaRPr lang="en-US"/>
          </a:p>
        </p:txBody>
      </p:sp>
    </p:spTree>
    <p:extLst>
      <p:ext uri="{BB962C8B-B14F-4D97-AF65-F5344CB8AC3E}">
        <p14:creationId xmlns:p14="http://schemas.microsoft.com/office/powerpoint/2010/main" val="26873407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03AC1873-3CD5-4BC0-8644-4F37662A0856}" type="datetimeFigureOut">
              <a:rPr lang="en-US" smtClean="0"/>
              <a:t>5/5/2016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70B4785B-7499-4B78-A885-DCD577E26CF2}" type="slidenum">
              <a:rPr lang="en-US" smtClean="0"/>
              <a:t>‹#›</a:t>
            </a:fld>
            <a:endParaRPr lang="en-US"/>
          </a:p>
        </p:txBody>
      </p:sp>
    </p:spTree>
    <p:extLst>
      <p:ext uri="{BB962C8B-B14F-4D97-AF65-F5344CB8AC3E}">
        <p14:creationId xmlns:p14="http://schemas.microsoft.com/office/powerpoint/2010/main" val="2525796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err="1" smtClean="0"/>
              <a:t>sssssss</a:t>
            </a:r>
            <a:endParaRPr lang="en-US"/>
          </a:p>
        </p:txBody>
      </p:sp>
      <p:sp>
        <p:nvSpPr>
          <p:cNvPr id="5" name="Slide Number Placeholder 4"/>
          <p:cNvSpPr>
            <a:spLocks noGrp="1"/>
          </p:cNvSpPr>
          <p:nvPr>
            <p:ph type="sldNum" sz="quarter" idx="11"/>
          </p:nvPr>
        </p:nvSpPr>
        <p:spPr/>
        <p:txBody>
          <a:bodyPr/>
          <a:lstStyle/>
          <a:p>
            <a:fld id="{2FAD1949-87D5-4ED9-97A2-29D828F4E3DE}" type="slidenum">
              <a:rPr lang="en-US" smtClean="0"/>
              <a:pPr/>
              <a:t>1</a:t>
            </a:fld>
            <a:endParaRPr lang="en-US"/>
          </a:p>
        </p:txBody>
      </p:sp>
    </p:spTree>
    <p:extLst>
      <p:ext uri="{BB962C8B-B14F-4D97-AF65-F5344CB8AC3E}">
        <p14:creationId xmlns:p14="http://schemas.microsoft.com/office/powerpoint/2010/main" val="2033355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next pillar is Online Bill Presentment</a:t>
            </a:r>
            <a:r>
              <a:rPr lang="en-US" baseline="0" dirty="0" smtClean="0"/>
              <a:t> and Payment.</a:t>
            </a:r>
          </a:p>
          <a:p>
            <a:endParaRPr lang="en-US" baseline="0" dirty="0" smtClean="0"/>
          </a:p>
          <a:p>
            <a:r>
              <a:rPr lang="en-US" baseline="0" dirty="0" smtClean="0"/>
              <a:t>Through online bill presentment, agencies will be able to send bills directly to a payer’s bank account or email address. Payers may then choose to pay the bill directly from their bank accounts by using their bank’s website. We will be exploring online bill presentment more next year.</a:t>
            </a:r>
          </a:p>
          <a:p>
            <a:endParaRPr lang="en-US" baseline="0" dirty="0" smtClean="0"/>
          </a:p>
          <a:p>
            <a:r>
              <a:rPr lang="en-US" baseline="0" dirty="0" smtClean="0"/>
              <a:t>Online bill payment is a convenient tool to pay bills via ACH credit through a bank’s website. From the convenience of their home, or wherever they are, and from the same trusted bank platform they make other payments, customers can make a payment to the government and don’t have to provide their bank account or other personal information.</a:t>
            </a:r>
          </a:p>
          <a:p>
            <a:endParaRPr lang="en-US" dirty="0"/>
          </a:p>
        </p:txBody>
      </p:sp>
      <p:sp>
        <p:nvSpPr>
          <p:cNvPr id="4" name="Slide Number Placeholder 3"/>
          <p:cNvSpPr>
            <a:spLocks noGrp="1"/>
          </p:cNvSpPr>
          <p:nvPr>
            <p:ph type="sldNum" sz="quarter" idx="10"/>
          </p:nvPr>
        </p:nvSpPr>
        <p:spPr/>
        <p:txBody>
          <a:bodyPr/>
          <a:lstStyle/>
          <a:p>
            <a:fld id="{F84A17C7-C699-4286-8B95-0D2EA1AEB026}" type="slidenum">
              <a:rPr lang="en-US" smtClean="0"/>
              <a:t>18</a:t>
            </a:fld>
            <a:endParaRPr lang="en-US" dirty="0"/>
          </a:p>
        </p:txBody>
      </p:sp>
    </p:spTree>
    <p:extLst>
      <p:ext uri="{BB962C8B-B14F-4D97-AF65-F5344CB8AC3E}">
        <p14:creationId xmlns:p14="http://schemas.microsoft.com/office/powerpoint/2010/main" val="857051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F84A17C7-C699-4286-8B95-0D2EA1AEB026}" type="slidenum">
              <a:rPr lang="en-US" smtClean="0"/>
              <a:t>19</a:t>
            </a:fld>
            <a:endParaRPr lang="en-US" dirty="0"/>
          </a:p>
        </p:txBody>
      </p:sp>
    </p:spTree>
    <p:extLst>
      <p:ext uri="{BB962C8B-B14F-4D97-AF65-F5344CB8AC3E}">
        <p14:creationId xmlns:p14="http://schemas.microsoft.com/office/powerpoint/2010/main" val="2639809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xfrm>
            <a:off x="1182688" y="696913"/>
            <a:ext cx="4646612"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8676" name="Slide Number Placeholder 3"/>
          <p:cNvSpPr txBox="1">
            <a:spLocks noGrp="1"/>
          </p:cNvSpPr>
          <p:nvPr/>
        </p:nvSpPr>
        <p:spPr bwMode="auto">
          <a:xfrm>
            <a:off x="397034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62" tIns="46581" rIns="93162" bIns="46581" anchor="b"/>
          <a:lstStyle>
            <a:lvl1pPr defTabSz="460375" eaLnBrk="0" hangingPunct="0">
              <a:defRPr>
                <a:solidFill>
                  <a:schemeClr val="tx1"/>
                </a:solidFill>
                <a:latin typeface="Calibri" pitchFamily="34" charset="0"/>
                <a:cs typeface="Arial" charset="0"/>
              </a:defRPr>
            </a:lvl1pPr>
            <a:lvl2pPr marL="742950" indent="-285750" defTabSz="460375" eaLnBrk="0" hangingPunct="0">
              <a:defRPr>
                <a:solidFill>
                  <a:schemeClr val="tx1"/>
                </a:solidFill>
                <a:latin typeface="Calibri" pitchFamily="34" charset="0"/>
                <a:cs typeface="Arial" charset="0"/>
              </a:defRPr>
            </a:lvl2pPr>
            <a:lvl3pPr marL="1143000" indent="-228600" defTabSz="460375" eaLnBrk="0" hangingPunct="0">
              <a:defRPr>
                <a:solidFill>
                  <a:schemeClr val="tx1"/>
                </a:solidFill>
                <a:latin typeface="Calibri" pitchFamily="34" charset="0"/>
                <a:cs typeface="Arial" charset="0"/>
              </a:defRPr>
            </a:lvl3pPr>
            <a:lvl4pPr marL="1600200" indent="-228600" defTabSz="460375" eaLnBrk="0" hangingPunct="0">
              <a:defRPr>
                <a:solidFill>
                  <a:schemeClr val="tx1"/>
                </a:solidFill>
                <a:latin typeface="Calibri" pitchFamily="34" charset="0"/>
                <a:cs typeface="Arial" charset="0"/>
              </a:defRPr>
            </a:lvl4pPr>
            <a:lvl5pPr marL="2057400" indent="-228600" defTabSz="460375" eaLnBrk="0" hangingPunct="0">
              <a:defRPr>
                <a:solidFill>
                  <a:schemeClr val="tx1"/>
                </a:solidFill>
                <a:latin typeface="Calibri" pitchFamily="34" charset="0"/>
                <a:cs typeface="Arial" charset="0"/>
              </a:defRPr>
            </a:lvl5pPr>
            <a:lvl6pPr marL="2514600" indent="-228600" defTabSz="460375" eaLnBrk="0" fontAlgn="base" hangingPunct="0">
              <a:spcBef>
                <a:spcPct val="0"/>
              </a:spcBef>
              <a:spcAft>
                <a:spcPct val="0"/>
              </a:spcAft>
              <a:defRPr>
                <a:solidFill>
                  <a:schemeClr val="tx1"/>
                </a:solidFill>
                <a:latin typeface="Calibri" pitchFamily="34" charset="0"/>
                <a:cs typeface="Arial" charset="0"/>
              </a:defRPr>
            </a:lvl6pPr>
            <a:lvl7pPr marL="2971800" indent="-228600" defTabSz="460375" eaLnBrk="0" fontAlgn="base" hangingPunct="0">
              <a:spcBef>
                <a:spcPct val="0"/>
              </a:spcBef>
              <a:spcAft>
                <a:spcPct val="0"/>
              </a:spcAft>
              <a:defRPr>
                <a:solidFill>
                  <a:schemeClr val="tx1"/>
                </a:solidFill>
                <a:latin typeface="Calibri" pitchFamily="34" charset="0"/>
                <a:cs typeface="Arial" charset="0"/>
              </a:defRPr>
            </a:lvl7pPr>
            <a:lvl8pPr marL="3429000" indent="-228600" defTabSz="460375" eaLnBrk="0" fontAlgn="base" hangingPunct="0">
              <a:spcBef>
                <a:spcPct val="0"/>
              </a:spcBef>
              <a:spcAft>
                <a:spcPct val="0"/>
              </a:spcAft>
              <a:defRPr>
                <a:solidFill>
                  <a:schemeClr val="tx1"/>
                </a:solidFill>
                <a:latin typeface="Calibri" pitchFamily="34" charset="0"/>
                <a:cs typeface="Arial" charset="0"/>
              </a:defRPr>
            </a:lvl8pPr>
            <a:lvl9pPr marL="3886200" indent="-228600" defTabSz="460375" eaLnBrk="0" fontAlgn="base" hangingPunct="0">
              <a:spcBef>
                <a:spcPct val="0"/>
              </a:spcBef>
              <a:spcAft>
                <a:spcPct val="0"/>
              </a:spcAft>
              <a:defRPr>
                <a:solidFill>
                  <a:schemeClr val="tx1"/>
                </a:solidFill>
                <a:latin typeface="Calibri" pitchFamily="34" charset="0"/>
                <a:cs typeface="Arial" charset="0"/>
              </a:defRPr>
            </a:lvl9pPr>
          </a:lstStyle>
          <a:p>
            <a:pPr algn="r" eaLnBrk="1" hangingPunct="1"/>
            <a:fld id="{5462B08E-4D01-4303-803B-54F9CC8FC33F}" type="slidenum">
              <a:rPr lang="en-US" altLang="en-US" sz="1200"/>
              <a:pPr algn="r" eaLnBrk="1" hangingPunct="1"/>
              <a:t>20</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xfrm>
            <a:off x="1182688" y="696913"/>
            <a:ext cx="4646612"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fontAlgn="auto" hangingPunct="1">
              <a:spcBef>
                <a:spcPts val="0"/>
              </a:spcBef>
              <a:spcAft>
                <a:spcPts val="0"/>
              </a:spcAft>
              <a:defRPr/>
            </a:pPr>
            <a:r>
              <a:rPr lang="en-US" altLang="en-US" dirty="0" smtClean="0">
                <a:ea typeface="ＭＳ Ｐゴシック" pitchFamily="34" charset="-128"/>
              </a:rPr>
              <a:t>What Are The Benefits Of OLBP? </a:t>
            </a:r>
          </a:p>
          <a:p>
            <a:pPr indent="453451" eaLnBrk="1" fontAlgn="auto" hangingPunct="1">
              <a:spcBef>
                <a:spcPts val="0"/>
              </a:spcBef>
              <a:spcAft>
                <a:spcPts val="0"/>
              </a:spcAft>
              <a:buClr>
                <a:schemeClr val="accent1">
                  <a:lumMod val="75000"/>
                </a:schemeClr>
              </a:buClr>
              <a:defRPr/>
            </a:pPr>
            <a:r>
              <a:rPr lang="en-US" dirty="0" smtClean="0">
                <a:cs typeface="Calibri" panose="020F0502020204030204" pitchFamily="34" charset="0"/>
              </a:rPr>
              <a:t>Less costly  (to consumer &amp; federal gov’t)</a:t>
            </a:r>
          </a:p>
          <a:p>
            <a:pPr eaLnBrk="1" fontAlgn="auto" hangingPunct="1">
              <a:spcBef>
                <a:spcPts val="0"/>
              </a:spcBef>
              <a:spcAft>
                <a:spcPts val="0"/>
              </a:spcAft>
              <a:defRPr/>
            </a:pPr>
            <a:r>
              <a:rPr lang="en-US" dirty="0" smtClean="0">
                <a:solidFill>
                  <a:schemeClr val="accent1">
                    <a:lumMod val="60000"/>
                    <a:lumOff val="40000"/>
                  </a:schemeClr>
                </a:solidFill>
                <a:cs typeface="Calibri" panose="020F0502020204030204" pitchFamily="34" charset="0"/>
              </a:rPr>
              <a:t>	</a:t>
            </a:r>
            <a:r>
              <a:rPr lang="en-US" dirty="0" smtClean="0">
                <a:solidFill>
                  <a:schemeClr val="accent1">
                    <a:lumMod val="75000"/>
                  </a:schemeClr>
                </a:solidFill>
                <a:cs typeface="Calibri" panose="020F0502020204030204" pitchFamily="34" charset="0"/>
              </a:rPr>
              <a:t>Most banks do not charge their customers a fee for using their online bill payment websites</a:t>
            </a:r>
          </a:p>
          <a:p>
            <a:pPr eaLnBrk="1" fontAlgn="auto" hangingPunct="1">
              <a:spcBef>
                <a:spcPts val="0"/>
              </a:spcBef>
              <a:spcAft>
                <a:spcPts val="0"/>
              </a:spcAft>
              <a:defRPr/>
            </a:pPr>
            <a:r>
              <a:rPr lang="en-US" dirty="0" smtClean="0">
                <a:solidFill>
                  <a:schemeClr val="accent1">
                    <a:lumMod val="75000"/>
                  </a:schemeClr>
                </a:solidFill>
                <a:cs typeface="Calibri" panose="020F0502020204030204" pitchFamily="34" charset="0"/>
              </a:rPr>
              <a:t>	ACH is the lowest cost payment option for the federal government</a:t>
            </a:r>
            <a:endParaRPr lang="en-US" dirty="0" smtClean="0">
              <a:solidFill>
                <a:schemeClr val="tx2">
                  <a:lumMod val="75000"/>
                </a:schemeClr>
              </a:solidFill>
              <a:cs typeface="Calibri" panose="020F0502020204030204" pitchFamily="34" charset="0"/>
            </a:endParaRPr>
          </a:p>
          <a:p>
            <a:pPr indent="453451" eaLnBrk="1" fontAlgn="auto" hangingPunct="1">
              <a:spcBef>
                <a:spcPts val="0"/>
              </a:spcBef>
              <a:spcAft>
                <a:spcPts val="0"/>
              </a:spcAft>
              <a:buClr>
                <a:schemeClr val="accent1">
                  <a:lumMod val="75000"/>
                </a:schemeClr>
              </a:buClr>
              <a:defRPr/>
            </a:pPr>
            <a:r>
              <a:rPr lang="en-US" dirty="0" smtClean="0">
                <a:cs typeface="Calibri" panose="020F0502020204030204" pitchFamily="34" charset="0"/>
              </a:rPr>
              <a:t>Less risk (ACH credit vs. check)</a:t>
            </a:r>
          </a:p>
          <a:p>
            <a:pPr eaLnBrk="1" fontAlgn="auto" hangingPunct="1">
              <a:spcBef>
                <a:spcPts val="0"/>
              </a:spcBef>
              <a:spcAft>
                <a:spcPts val="0"/>
              </a:spcAft>
              <a:buClr>
                <a:schemeClr val="tx2">
                  <a:lumMod val="60000"/>
                  <a:lumOff val="40000"/>
                </a:schemeClr>
              </a:buClr>
              <a:defRPr/>
            </a:pPr>
            <a:r>
              <a:rPr lang="en-US" dirty="0" smtClean="0">
                <a:solidFill>
                  <a:schemeClr val="tx2">
                    <a:lumMod val="75000"/>
                  </a:schemeClr>
                </a:solidFill>
                <a:cs typeface="Calibri" panose="020F0502020204030204" pitchFamily="34" charset="0"/>
              </a:rPr>
              <a:t>     	</a:t>
            </a:r>
            <a:r>
              <a:rPr lang="en-US" dirty="0" smtClean="0">
                <a:solidFill>
                  <a:schemeClr val="accent1">
                    <a:lumMod val="75000"/>
                  </a:schemeClr>
                </a:solidFill>
                <a:cs typeface="Calibri" panose="020F0502020204030204" pitchFamily="34" charset="0"/>
              </a:rPr>
              <a:t>Checks account for ~ 69% of nationwide payment fraud	</a:t>
            </a:r>
          </a:p>
          <a:p>
            <a:pPr eaLnBrk="1" fontAlgn="auto" hangingPunct="1">
              <a:spcBef>
                <a:spcPts val="0"/>
              </a:spcBef>
              <a:spcAft>
                <a:spcPts val="0"/>
              </a:spcAft>
              <a:buClr>
                <a:schemeClr val="tx2">
                  <a:lumMod val="60000"/>
                  <a:lumOff val="40000"/>
                </a:schemeClr>
              </a:buClr>
              <a:defRPr/>
            </a:pPr>
            <a:r>
              <a:rPr lang="en-US" dirty="0" smtClean="0">
                <a:solidFill>
                  <a:schemeClr val="accent1">
                    <a:lumMod val="75000"/>
                  </a:schemeClr>
                </a:solidFill>
                <a:cs typeface="Calibri" panose="020F0502020204030204" pitchFamily="34" charset="0"/>
              </a:rPr>
              <a:t>	ACH credit is less than 7%</a:t>
            </a:r>
            <a:endParaRPr lang="en-US" dirty="0" smtClean="0">
              <a:solidFill>
                <a:schemeClr val="tx2">
                  <a:lumMod val="75000"/>
                </a:schemeClr>
              </a:solidFill>
              <a:cs typeface="Calibri" panose="020F0502020204030204" pitchFamily="34" charset="0"/>
            </a:endParaRPr>
          </a:p>
          <a:p>
            <a:pPr indent="453451" eaLnBrk="1" fontAlgn="auto" hangingPunct="1">
              <a:spcBef>
                <a:spcPts val="0"/>
              </a:spcBef>
              <a:spcAft>
                <a:spcPts val="0"/>
              </a:spcAft>
              <a:buClr>
                <a:schemeClr val="accent1">
                  <a:lumMod val="75000"/>
                </a:schemeClr>
              </a:buClr>
              <a:defRPr/>
            </a:pPr>
            <a:r>
              <a:rPr lang="en-US" dirty="0" smtClean="0">
                <a:cs typeface="Calibri" panose="020F0502020204030204" pitchFamily="34" charset="0"/>
              </a:rPr>
              <a:t>Enhanced Customer Privacy</a:t>
            </a:r>
          </a:p>
          <a:p>
            <a:pPr marL="408106" lvl="1" eaLnBrk="1" fontAlgn="auto" hangingPunct="1">
              <a:spcBef>
                <a:spcPts val="0"/>
              </a:spcBef>
              <a:spcAft>
                <a:spcPts val="0"/>
              </a:spcAft>
              <a:buClr>
                <a:schemeClr val="accent1">
                  <a:lumMod val="75000"/>
                </a:schemeClr>
              </a:buClr>
              <a:defRPr/>
            </a:pPr>
            <a:r>
              <a:rPr lang="en-US" dirty="0" smtClean="0">
                <a:cs typeface="Calibri" panose="020F0502020204030204" pitchFamily="34" charset="0"/>
              </a:rPr>
              <a:t>	</a:t>
            </a:r>
            <a:r>
              <a:rPr lang="en-US" dirty="0" smtClean="0">
                <a:solidFill>
                  <a:schemeClr val="accent1">
                    <a:lumMod val="75000"/>
                  </a:schemeClr>
                </a:solidFill>
                <a:cs typeface="Calibri" panose="020F0502020204030204" pitchFamily="34" charset="0"/>
              </a:rPr>
              <a:t>Customers don’t have to provide their bank account information to the federal government</a:t>
            </a:r>
          </a:p>
          <a:p>
            <a:pPr indent="453451" eaLnBrk="1" fontAlgn="auto" hangingPunct="1">
              <a:spcBef>
                <a:spcPts val="0"/>
              </a:spcBef>
              <a:spcAft>
                <a:spcPts val="0"/>
              </a:spcAft>
              <a:buClr>
                <a:schemeClr val="accent1">
                  <a:lumMod val="75000"/>
                </a:schemeClr>
              </a:buClr>
              <a:defRPr/>
            </a:pPr>
            <a:r>
              <a:rPr lang="en-US" dirty="0" smtClean="0">
                <a:cs typeface="Calibri" panose="020F0502020204030204" pitchFamily="34" charset="0"/>
              </a:rPr>
              <a:t>Customer Convenience</a:t>
            </a:r>
          </a:p>
          <a:p>
            <a:pPr eaLnBrk="1" fontAlgn="auto" hangingPunct="1">
              <a:spcBef>
                <a:spcPts val="0"/>
              </a:spcBef>
              <a:spcAft>
                <a:spcPts val="0"/>
              </a:spcAft>
              <a:buClr>
                <a:schemeClr val="tx2">
                  <a:lumMod val="60000"/>
                  <a:lumOff val="40000"/>
                </a:schemeClr>
              </a:buClr>
              <a:defRPr/>
            </a:pPr>
            <a:r>
              <a:rPr lang="en-US" dirty="0" smtClean="0">
                <a:solidFill>
                  <a:schemeClr val="tx2">
                    <a:lumMod val="75000"/>
                  </a:schemeClr>
                </a:solidFill>
                <a:cs typeface="Calibri" panose="020F0502020204030204" pitchFamily="34" charset="0"/>
              </a:rPr>
              <a:t>	</a:t>
            </a:r>
            <a:r>
              <a:rPr lang="en-US" dirty="0" smtClean="0">
                <a:solidFill>
                  <a:schemeClr val="accent1">
                    <a:lumMod val="75000"/>
                  </a:schemeClr>
                </a:solidFill>
                <a:cs typeface="Calibri" panose="020F0502020204030204" pitchFamily="34" charset="0"/>
              </a:rPr>
              <a:t>Consumers prefer online payments to writing and mailing checks</a:t>
            </a:r>
          </a:p>
          <a:p>
            <a:pPr indent="453451" eaLnBrk="1" fontAlgn="auto" hangingPunct="1">
              <a:spcBef>
                <a:spcPts val="0"/>
              </a:spcBef>
              <a:spcAft>
                <a:spcPts val="0"/>
              </a:spcAft>
              <a:buClr>
                <a:schemeClr val="accent1">
                  <a:lumMod val="75000"/>
                </a:schemeClr>
              </a:buClr>
              <a:defRPr/>
            </a:pPr>
            <a:r>
              <a:rPr lang="en-US" dirty="0" smtClean="0">
                <a:cs typeface="Calibri" panose="020F0502020204030204" pitchFamily="34" charset="0"/>
              </a:rPr>
              <a:t>Customer Control</a:t>
            </a:r>
          </a:p>
          <a:p>
            <a:pPr marL="408106" lvl="1" indent="453451" eaLnBrk="1" fontAlgn="auto" hangingPunct="1">
              <a:spcBef>
                <a:spcPts val="0"/>
              </a:spcBef>
              <a:spcAft>
                <a:spcPts val="0"/>
              </a:spcAft>
              <a:buClr>
                <a:schemeClr val="tx2">
                  <a:lumMod val="60000"/>
                  <a:lumOff val="40000"/>
                </a:schemeClr>
              </a:buClr>
              <a:defRPr/>
            </a:pPr>
            <a:r>
              <a:rPr lang="en-US" dirty="0" smtClean="0">
                <a:solidFill>
                  <a:schemeClr val="accent1">
                    <a:lumMod val="75000"/>
                  </a:schemeClr>
                </a:solidFill>
                <a:cs typeface="Calibri" panose="020F0502020204030204" pitchFamily="34" charset="0"/>
              </a:rPr>
              <a:t>Consumers like the ability to control the timing and amount of their payments</a:t>
            </a:r>
          </a:p>
          <a:p>
            <a:pPr marL="408106" lvl="1" indent="453451" eaLnBrk="1" fontAlgn="auto" hangingPunct="1">
              <a:spcBef>
                <a:spcPts val="0"/>
              </a:spcBef>
              <a:spcAft>
                <a:spcPts val="0"/>
              </a:spcAft>
              <a:buClr>
                <a:schemeClr val="tx2">
                  <a:lumMod val="60000"/>
                  <a:lumOff val="40000"/>
                </a:schemeClr>
              </a:buClr>
              <a:defRPr/>
            </a:pPr>
            <a:r>
              <a:rPr lang="en-US" dirty="0" smtClean="0">
                <a:solidFill>
                  <a:schemeClr val="accent1">
                    <a:lumMod val="75000"/>
                  </a:schemeClr>
                </a:solidFill>
                <a:cs typeface="Calibri" panose="020F0502020204030204" pitchFamily="34" charset="0"/>
              </a:rPr>
              <a:t>Most bank OLBP websites offer the ability to schedule payments</a:t>
            </a:r>
          </a:p>
          <a:p>
            <a:pPr indent="453451" eaLnBrk="1" fontAlgn="auto" hangingPunct="1">
              <a:spcBef>
                <a:spcPts val="0"/>
              </a:spcBef>
              <a:spcAft>
                <a:spcPts val="0"/>
              </a:spcAft>
              <a:buClr>
                <a:schemeClr val="accent1">
                  <a:lumMod val="75000"/>
                </a:schemeClr>
              </a:buClr>
              <a:defRPr/>
            </a:pPr>
            <a:r>
              <a:rPr lang="en-US" dirty="0" smtClean="0">
                <a:cs typeface="Calibri" panose="020F0502020204030204" pitchFamily="34" charset="0"/>
              </a:rPr>
              <a:t>Faster collection</a:t>
            </a:r>
          </a:p>
          <a:p>
            <a:pPr marL="408106" lvl="1" indent="453451" eaLnBrk="1" fontAlgn="auto" hangingPunct="1">
              <a:spcBef>
                <a:spcPts val="0"/>
              </a:spcBef>
              <a:spcAft>
                <a:spcPts val="0"/>
              </a:spcAft>
              <a:buClr>
                <a:schemeClr val="tx2">
                  <a:lumMod val="60000"/>
                  <a:lumOff val="40000"/>
                </a:schemeClr>
              </a:buClr>
              <a:defRPr/>
            </a:pPr>
            <a:r>
              <a:rPr lang="en-US" dirty="0" smtClean="0">
                <a:solidFill>
                  <a:schemeClr val="accent1">
                    <a:lumMod val="75000"/>
                  </a:schemeClr>
                </a:solidFill>
                <a:cs typeface="Calibri" panose="020F0502020204030204" pitchFamily="34" charset="0"/>
              </a:rPr>
              <a:t>Agencies receive their collections sooner because ACH eliminates the clearing and settlement delay associated with the mail and processing of paper checks</a:t>
            </a:r>
          </a:p>
          <a:p>
            <a:pPr eaLnBrk="1" fontAlgn="auto" hangingPunct="1">
              <a:spcBef>
                <a:spcPts val="0"/>
              </a:spcBef>
              <a:spcAft>
                <a:spcPts val="0"/>
              </a:spcAft>
              <a:defRPr/>
            </a:pPr>
            <a:endParaRPr lang="en-US" dirty="0"/>
          </a:p>
        </p:txBody>
      </p:sp>
      <p:sp>
        <p:nvSpPr>
          <p:cNvPr id="29700" name="Slide Number Placeholder 3"/>
          <p:cNvSpPr txBox="1">
            <a:spLocks noGrp="1"/>
          </p:cNvSpPr>
          <p:nvPr/>
        </p:nvSpPr>
        <p:spPr bwMode="auto">
          <a:xfrm>
            <a:off x="397034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62" tIns="46581" rIns="93162" bIns="46581" anchor="b"/>
          <a:lstStyle>
            <a:lvl1pPr defTabSz="460375" eaLnBrk="0" hangingPunct="0">
              <a:defRPr>
                <a:solidFill>
                  <a:schemeClr val="tx1"/>
                </a:solidFill>
                <a:latin typeface="Calibri" pitchFamily="34" charset="0"/>
                <a:cs typeface="Arial" charset="0"/>
              </a:defRPr>
            </a:lvl1pPr>
            <a:lvl2pPr marL="742950" indent="-285750" defTabSz="460375" eaLnBrk="0" hangingPunct="0">
              <a:defRPr>
                <a:solidFill>
                  <a:schemeClr val="tx1"/>
                </a:solidFill>
                <a:latin typeface="Calibri" pitchFamily="34" charset="0"/>
                <a:cs typeface="Arial" charset="0"/>
              </a:defRPr>
            </a:lvl2pPr>
            <a:lvl3pPr marL="1143000" indent="-228600" defTabSz="460375" eaLnBrk="0" hangingPunct="0">
              <a:defRPr>
                <a:solidFill>
                  <a:schemeClr val="tx1"/>
                </a:solidFill>
                <a:latin typeface="Calibri" pitchFamily="34" charset="0"/>
                <a:cs typeface="Arial" charset="0"/>
              </a:defRPr>
            </a:lvl3pPr>
            <a:lvl4pPr marL="1600200" indent="-228600" defTabSz="460375" eaLnBrk="0" hangingPunct="0">
              <a:defRPr>
                <a:solidFill>
                  <a:schemeClr val="tx1"/>
                </a:solidFill>
                <a:latin typeface="Calibri" pitchFamily="34" charset="0"/>
                <a:cs typeface="Arial" charset="0"/>
              </a:defRPr>
            </a:lvl4pPr>
            <a:lvl5pPr marL="2057400" indent="-228600" defTabSz="460375" eaLnBrk="0" hangingPunct="0">
              <a:defRPr>
                <a:solidFill>
                  <a:schemeClr val="tx1"/>
                </a:solidFill>
                <a:latin typeface="Calibri" pitchFamily="34" charset="0"/>
                <a:cs typeface="Arial" charset="0"/>
              </a:defRPr>
            </a:lvl5pPr>
            <a:lvl6pPr marL="2514600" indent="-228600" defTabSz="460375" eaLnBrk="0" fontAlgn="base" hangingPunct="0">
              <a:spcBef>
                <a:spcPct val="0"/>
              </a:spcBef>
              <a:spcAft>
                <a:spcPct val="0"/>
              </a:spcAft>
              <a:defRPr>
                <a:solidFill>
                  <a:schemeClr val="tx1"/>
                </a:solidFill>
                <a:latin typeface="Calibri" pitchFamily="34" charset="0"/>
                <a:cs typeface="Arial" charset="0"/>
              </a:defRPr>
            </a:lvl6pPr>
            <a:lvl7pPr marL="2971800" indent="-228600" defTabSz="460375" eaLnBrk="0" fontAlgn="base" hangingPunct="0">
              <a:spcBef>
                <a:spcPct val="0"/>
              </a:spcBef>
              <a:spcAft>
                <a:spcPct val="0"/>
              </a:spcAft>
              <a:defRPr>
                <a:solidFill>
                  <a:schemeClr val="tx1"/>
                </a:solidFill>
                <a:latin typeface="Calibri" pitchFamily="34" charset="0"/>
                <a:cs typeface="Arial" charset="0"/>
              </a:defRPr>
            </a:lvl7pPr>
            <a:lvl8pPr marL="3429000" indent="-228600" defTabSz="460375" eaLnBrk="0" fontAlgn="base" hangingPunct="0">
              <a:spcBef>
                <a:spcPct val="0"/>
              </a:spcBef>
              <a:spcAft>
                <a:spcPct val="0"/>
              </a:spcAft>
              <a:defRPr>
                <a:solidFill>
                  <a:schemeClr val="tx1"/>
                </a:solidFill>
                <a:latin typeface="Calibri" pitchFamily="34" charset="0"/>
                <a:cs typeface="Arial" charset="0"/>
              </a:defRPr>
            </a:lvl8pPr>
            <a:lvl9pPr marL="3886200" indent="-228600" defTabSz="460375" eaLnBrk="0" fontAlgn="base" hangingPunct="0">
              <a:spcBef>
                <a:spcPct val="0"/>
              </a:spcBef>
              <a:spcAft>
                <a:spcPct val="0"/>
              </a:spcAft>
              <a:defRPr>
                <a:solidFill>
                  <a:schemeClr val="tx1"/>
                </a:solidFill>
                <a:latin typeface="Calibri" pitchFamily="34" charset="0"/>
                <a:cs typeface="Arial" charset="0"/>
              </a:defRPr>
            </a:lvl9pPr>
          </a:lstStyle>
          <a:p>
            <a:pPr algn="r" eaLnBrk="1" hangingPunct="1"/>
            <a:fld id="{3FB0BA2D-B243-455B-9D50-6092DE5A45F1}" type="slidenum">
              <a:rPr lang="en-US" altLang="en-US" sz="1200"/>
              <a:pPr algn="r" eaLnBrk="1" hangingPunct="1"/>
              <a:t>21</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xfrm>
            <a:off x="1182688" y="696913"/>
            <a:ext cx="4646612"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12713" eaLnBrk="1" hangingPunct="1">
              <a:spcBef>
                <a:spcPct val="0"/>
              </a:spcBef>
            </a:pPr>
            <a:endParaRPr lang="en-US" altLang="en-US" smtClean="0"/>
          </a:p>
        </p:txBody>
      </p:sp>
      <p:sp>
        <p:nvSpPr>
          <p:cNvPr id="31748" name="Slide Number Placeholder 3"/>
          <p:cNvSpPr txBox="1">
            <a:spLocks noGrp="1"/>
          </p:cNvSpPr>
          <p:nvPr/>
        </p:nvSpPr>
        <p:spPr bwMode="auto">
          <a:xfrm>
            <a:off x="397034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62" tIns="46581" rIns="93162" bIns="46581" anchor="b"/>
          <a:lstStyle>
            <a:lvl1pPr defTabSz="460375" eaLnBrk="0" hangingPunct="0">
              <a:defRPr>
                <a:solidFill>
                  <a:schemeClr val="tx1"/>
                </a:solidFill>
                <a:latin typeface="Calibri" pitchFamily="34" charset="0"/>
                <a:cs typeface="Arial" charset="0"/>
              </a:defRPr>
            </a:lvl1pPr>
            <a:lvl2pPr marL="742950" indent="-285750" defTabSz="460375" eaLnBrk="0" hangingPunct="0">
              <a:defRPr>
                <a:solidFill>
                  <a:schemeClr val="tx1"/>
                </a:solidFill>
                <a:latin typeface="Calibri" pitchFamily="34" charset="0"/>
                <a:cs typeface="Arial" charset="0"/>
              </a:defRPr>
            </a:lvl2pPr>
            <a:lvl3pPr marL="1143000" indent="-228600" defTabSz="460375" eaLnBrk="0" hangingPunct="0">
              <a:defRPr>
                <a:solidFill>
                  <a:schemeClr val="tx1"/>
                </a:solidFill>
                <a:latin typeface="Calibri" pitchFamily="34" charset="0"/>
                <a:cs typeface="Arial" charset="0"/>
              </a:defRPr>
            </a:lvl3pPr>
            <a:lvl4pPr marL="1600200" indent="-228600" defTabSz="460375" eaLnBrk="0" hangingPunct="0">
              <a:defRPr>
                <a:solidFill>
                  <a:schemeClr val="tx1"/>
                </a:solidFill>
                <a:latin typeface="Calibri" pitchFamily="34" charset="0"/>
                <a:cs typeface="Arial" charset="0"/>
              </a:defRPr>
            </a:lvl4pPr>
            <a:lvl5pPr marL="2057400" indent="-228600" defTabSz="460375" eaLnBrk="0" hangingPunct="0">
              <a:defRPr>
                <a:solidFill>
                  <a:schemeClr val="tx1"/>
                </a:solidFill>
                <a:latin typeface="Calibri" pitchFamily="34" charset="0"/>
                <a:cs typeface="Arial" charset="0"/>
              </a:defRPr>
            </a:lvl5pPr>
            <a:lvl6pPr marL="2514600" indent="-228600" defTabSz="460375" eaLnBrk="0" fontAlgn="base" hangingPunct="0">
              <a:spcBef>
                <a:spcPct val="0"/>
              </a:spcBef>
              <a:spcAft>
                <a:spcPct val="0"/>
              </a:spcAft>
              <a:defRPr>
                <a:solidFill>
                  <a:schemeClr val="tx1"/>
                </a:solidFill>
                <a:latin typeface="Calibri" pitchFamily="34" charset="0"/>
                <a:cs typeface="Arial" charset="0"/>
              </a:defRPr>
            </a:lvl6pPr>
            <a:lvl7pPr marL="2971800" indent="-228600" defTabSz="460375" eaLnBrk="0" fontAlgn="base" hangingPunct="0">
              <a:spcBef>
                <a:spcPct val="0"/>
              </a:spcBef>
              <a:spcAft>
                <a:spcPct val="0"/>
              </a:spcAft>
              <a:defRPr>
                <a:solidFill>
                  <a:schemeClr val="tx1"/>
                </a:solidFill>
                <a:latin typeface="Calibri" pitchFamily="34" charset="0"/>
                <a:cs typeface="Arial" charset="0"/>
              </a:defRPr>
            </a:lvl7pPr>
            <a:lvl8pPr marL="3429000" indent="-228600" defTabSz="460375" eaLnBrk="0" fontAlgn="base" hangingPunct="0">
              <a:spcBef>
                <a:spcPct val="0"/>
              </a:spcBef>
              <a:spcAft>
                <a:spcPct val="0"/>
              </a:spcAft>
              <a:defRPr>
                <a:solidFill>
                  <a:schemeClr val="tx1"/>
                </a:solidFill>
                <a:latin typeface="Calibri" pitchFamily="34" charset="0"/>
                <a:cs typeface="Arial" charset="0"/>
              </a:defRPr>
            </a:lvl8pPr>
            <a:lvl9pPr marL="3886200" indent="-228600" defTabSz="460375" eaLnBrk="0" fontAlgn="base" hangingPunct="0">
              <a:spcBef>
                <a:spcPct val="0"/>
              </a:spcBef>
              <a:spcAft>
                <a:spcPct val="0"/>
              </a:spcAft>
              <a:defRPr>
                <a:solidFill>
                  <a:schemeClr val="tx1"/>
                </a:solidFill>
                <a:latin typeface="Calibri" pitchFamily="34" charset="0"/>
                <a:cs typeface="Arial" charset="0"/>
              </a:defRPr>
            </a:lvl9pPr>
          </a:lstStyle>
          <a:p>
            <a:pPr algn="r" eaLnBrk="1" hangingPunct="1"/>
            <a:fld id="{FB773BAC-5006-4B2C-BE2F-D19DBD52E40B}" type="slidenum">
              <a:rPr lang="en-US" altLang="en-US" sz="1200"/>
              <a:pPr algn="r" eaLnBrk="1" hangingPunct="1"/>
              <a:t>23</a:t>
            </a:fld>
            <a:endParaRPr lang="en-US"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With the advent of mobile technologies and the ubiquitous nature of smartphones – statistics commonly say you’ll notice your phone is missing much quicker than you will your wallet, we are excited to talk more about our mobile program.</a:t>
            </a:r>
          </a:p>
        </p:txBody>
      </p:sp>
      <p:sp>
        <p:nvSpPr>
          <p:cNvPr id="4" name="Slide Number Placeholder 3"/>
          <p:cNvSpPr>
            <a:spLocks noGrp="1"/>
          </p:cNvSpPr>
          <p:nvPr>
            <p:ph type="sldNum" sz="quarter" idx="10"/>
          </p:nvPr>
        </p:nvSpPr>
        <p:spPr/>
        <p:txBody>
          <a:bodyPr/>
          <a:lstStyle/>
          <a:p>
            <a:fld id="{F84A17C7-C699-4286-8B95-0D2EA1AEB026}" type="slidenum">
              <a:rPr lang="en-US" smtClean="0"/>
              <a:t>24</a:t>
            </a:fld>
            <a:endParaRPr lang="en-US" dirty="0"/>
          </a:p>
        </p:txBody>
      </p:sp>
    </p:spTree>
    <p:extLst>
      <p:ext uri="{BB962C8B-B14F-4D97-AF65-F5344CB8AC3E}">
        <p14:creationId xmlns:p14="http://schemas.microsoft.com/office/powerpoint/2010/main" val="1316784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84A17C7-C699-4286-8B95-0D2EA1AEB026}" type="slidenum">
              <a:rPr lang="en-US" smtClean="0"/>
              <a:t>25</a:t>
            </a:fld>
            <a:endParaRPr lang="en-US" dirty="0"/>
          </a:p>
        </p:txBody>
      </p:sp>
    </p:spTree>
    <p:extLst>
      <p:ext uri="{BB962C8B-B14F-4D97-AF65-F5344CB8AC3E}">
        <p14:creationId xmlns:p14="http://schemas.microsoft.com/office/powerpoint/2010/main" val="158181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4A17C7-C699-4286-8B95-0D2EA1AEB026}" type="slidenum">
              <a:rPr lang="en-US" smtClean="0"/>
              <a:t>26</a:t>
            </a:fld>
            <a:endParaRPr lang="en-US" dirty="0"/>
          </a:p>
        </p:txBody>
      </p:sp>
    </p:spTree>
    <p:extLst>
      <p:ext uri="{BB962C8B-B14F-4D97-AF65-F5344CB8AC3E}">
        <p14:creationId xmlns:p14="http://schemas.microsoft.com/office/powerpoint/2010/main" val="1171020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sz="2000" dirty="0" smtClean="0">
                <a:cs typeface="Arial" charset="0"/>
              </a:rPr>
              <a:t>In August 2015, MasterCard</a:t>
            </a:r>
            <a:r>
              <a:rPr lang="en-US" altLang="en-US" sz="2000" baseline="30000" dirty="0" smtClean="0">
                <a:latin typeface="Courier New"/>
                <a:cs typeface="Courier New"/>
              </a:rPr>
              <a:t>®</a:t>
            </a:r>
            <a:r>
              <a:rPr lang="en-US" altLang="en-US" sz="2000" dirty="0" smtClean="0">
                <a:cs typeface="Arial" charset="0"/>
              </a:rPr>
              <a:t> released a mobile application for Direct Express</a:t>
            </a:r>
            <a:r>
              <a:rPr lang="en-US" altLang="en-US" sz="2000" baseline="30000" dirty="0" smtClean="0">
                <a:latin typeface="Courier New"/>
                <a:cs typeface="Courier New"/>
              </a:rPr>
              <a:t>®</a:t>
            </a:r>
            <a:r>
              <a:rPr lang="en-US" altLang="en-US" sz="2000" dirty="0" smtClean="0">
                <a:cs typeface="Arial" charset="0"/>
              </a:rPr>
              <a:t> that is available on iPhone and Android smartphones</a:t>
            </a:r>
          </a:p>
          <a:p>
            <a:endParaRPr lang="en-US" dirty="0"/>
          </a:p>
        </p:txBody>
      </p:sp>
      <p:sp>
        <p:nvSpPr>
          <p:cNvPr id="4" name="Slide Number Placeholder 3"/>
          <p:cNvSpPr>
            <a:spLocks noGrp="1"/>
          </p:cNvSpPr>
          <p:nvPr>
            <p:ph type="sldNum" sz="quarter" idx="10"/>
          </p:nvPr>
        </p:nvSpPr>
        <p:spPr/>
        <p:txBody>
          <a:bodyPr/>
          <a:lstStyle/>
          <a:p>
            <a:fld id="{F84A17C7-C699-4286-8B95-0D2EA1AEB026}" type="slidenum">
              <a:rPr lang="en-US" smtClean="0"/>
              <a:t>29</a:t>
            </a:fld>
            <a:endParaRPr lang="en-US" dirty="0"/>
          </a:p>
        </p:txBody>
      </p:sp>
    </p:spTree>
    <p:extLst>
      <p:ext uri="{BB962C8B-B14F-4D97-AF65-F5344CB8AC3E}">
        <p14:creationId xmlns:p14="http://schemas.microsoft.com/office/powerpoint/2010/main" val="3916621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sz="2500" b="1" dirty="0" smtClean="0"/>
              <a:t>Collections Progress</a:t>
            </a:r>
            <a:r>
              <a:rPr lang="en-US" altLang="en-US" sz="2500" dirty="0" smtClean="0"/>
              <a:t>:  </a:t>
            </a:r>
            <a:r>
              <a:rPr lang="en-US" altLang="en-US" sz="1800" b="0" dirty="0" smtClean="0">
                <a:cs typeface="Arial" charset="0"/>
              </a:rPr>
              <a:t>1,804 deactivated and 1,107 new terminals deployed as of 9/4  </a:t>
            </a:r>
          </a:p>
          <a:p>
            <a:endParaRPr lang="en-US" altLang="en-US" sz="2500" dirty="0" smtClean="0"/>
          </a:p>
          <a:p>
            <a:r>
              <a:rPr lang="en-US" altLang="en-US" sz="2500" b="1" dirty="0" smtClean="0"/>
              <a:t>For</a:t>
            </a:r>
            <a:r>
              <a:rPr lang="en-US" altLang="en-US" sz="2500" b="1" baseline="0" dirty="0" smtClean="0"/>
              <a:t> Payments, our Direct Express program is directly impacted by the Initiative.</a:t>
            </a:r>
          </a:p>
          <a:p>
            <a:pPr eaLnBrk="1" hangingPunct="1"/>
            <a:r>
              <a:rPr lang="en-US" altLang="en-US" sz="2500" dirty="0" smtClean="0"/>
              <a:t>Direct</a:t>
            </a:r>
            <a:r>
              <a:rPr lang="en-US" altLang="en-US" sz="2500" baseline="0" dirty="0" smtClean="0"/>
              <a:t> Express </a:t>
            </a:r>
            <a:r>
              <a:rPr lang="en-US" altLang="en-US" sz="2500" dirty="0" smtClean="0"/>
              <a:t>Program started in 2008 with Comerica Bank</a:t>
            </a:r>
          </a:p>
          <a:p>
            <a:pPr lvl="1"/>
            <a:r>
              <a:rPr lang="en-US" altLang="en-US" sz="2000" dirty="0" smtClean="0"/>
              <a:t>Provides unbanked Federal recipients with a way to receive payments electronically without maintaining a bank account</a:t>
            </a:r>
          </a:p>
          <a:p>
            <a:pPr lvl="1"/>
            <a:r>
              <a:rPr lang="en-US" altLang="en-US" sz="2000" dirty="0" smtClean="0"/>
              <a:t>Supports Treasury’s efforts that all payments be made electronically</a:t>
            </a:r>
          </a:p>
          <a:p>
            <a:pPr lvl="1"/>
            <a:r>
              <a:rPr lang="en-US" altLang="en-US" sz="2000" dirty="0" smtClean="0"/>
              <a:t>4.5 million recipients currently receive payment by Direct Express®</a:t>
            </a:r>
          </a:p>
          <a:p>
            <a:pPr lvl="1"/>
            <a:r>
              <a:rPr lang="en-US" altLang="en-US" sz="2000" dirty="0" smtClean="0"/>
              <a:t>Popular with cardholders</a:t>
            </a:r>
          </a:p>
          <a:p>
            <a:pPr lvl="2"/>
            <a:r>
              <a:rPr lang="en-US" altLang="en-US" sz="1900" dirty="0" smtClean="0"/>
              <a:t>95% satisfaction rate </a:t>
            </a:r>
          </a:p>
          <a:p>
            <a:r>
              <a:rPr lang="en-US" altLang="en-US" sz="2500" dirty="0" smtClean="0"/>
              <a:t>EMV Implementation</a:t>
            </a:r>
          </a:p>
          <a:p>
            <a:pPr lvl="1"/>
            <a:r>
              <a:rPr lang="en-US" altLang="en-US" sz="2000" dirty="0" smtClean="0">
                <a:cs typeface="Arial" charset="0"/>
              </a:rPr>
              <a:t>The Fiscal Service and Comerica Bank established an incremental implementation plan to ensure smooth transition of Direct Express cards to chip and pin enabled cards</a:t>
            </a:r>
          </a:p>
        </p:txBody>
      </p:sp>
      <p:sp>
        <p:nvSpPr>
          <p:cNvPr id="4" name="Slide Number Placeholder 3"/>
          <p:cNvSpPr>
            <a:spLocks noGrp="1"/>
          </p:cNvSpPr>
          <p:nvPr>
            <p:ph type="sldNum" sz="quarter" idx="10"/>
          </p:nvPr>
        </p:nvSpPr>
        <p:spPr/>
        <p:txBody>
          <a:bodyPr/>
          <a:lstStyle/>
          <a:p>
            <a:fld id="{F84A17C7-C699-4286-8B95-0D2EA1AEB026}" type="slidenum">
              <a:rPr lang="en-US" smtClean="0"/>
              <a:t>30</a:t>
            </a:fld>
            <a:endParaRPr lang="en-US" dirty="0"/>
          </a:p>
        </p:txBody>
      </p:sp>
    </p:spTree>
    <p:extLst>
      <p:ext uri="{BB962C8B-B14F-4D97-AF65-F5344CB8AC3E}">
        <p14:creationId xmlns:p14="http://schemas.microsoft.com/office/powerpoint/2010/main" val="778591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highlights</a:t>
            </a:r>
            <a:r>
              <a:rPr lang="en-US" baseline="0" dirty="0" smtClean="0"/>
              <a:t> both the mission and vision statements from our Payments and Collections areas with the Fiscal Service as well as key statistics from Fiscal Year 2014</a:t>
            </a:r>
            <a:endParaRPr lang="en-US" dirty="0"/>
          </a:p>
        </p:txBody>
      </p:sp>
      <p:sp>
        <p:nvSpPr>
          <p:cNvPr id="4" name="Slide Number Placeholder 3"/>
          <p:cNvSpPr>
            <a:spLocks noGrp="1"/>
          </p:cNvSpPr>
          <p:nvPr>
            <p:ph type="sldNum" sz="quarter" idx="10"/>
          </p:nvPr>
        </p:nvSpPr>
        <p:spPr/>
        <p:txBody>
          <a:bodyPr/>
          <a:lstStyle/>
          <a:p>
            <a:fld id="{F84A17C7-C699-4286-8B95-0D2EA1AEB026}" type="slidenum">
              <a:rPr lang="en-US" smtClean="0"/>
              <a:t>3</a:t>
            </a:fld>
            <a:endParaRPr lang="en-US" dirty="0"/>
          </a:p>
        </p:txBody>
      </p:sp>
    </p:spTree>
    <p:extLst>
      <p:ext uri="{BB962C8B-B14F-4D97-AF65-F5344CB8AC3E}">
        <p14:creationId xmlns:p14="http://schemas.microsoft.com/office/powerpoint/2010/main" val="39399629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4A17C7-C699-4286-8B95-0D2EA1AEB026}" type="slidenum">
              <a:rPr lang="en-US" smtClean="0"/>
              <a:t>31</a:t>
            </a:fld>
            <a:endParaRPr lang="en-US" dirty="0"/>
          </a:p>
        </p:txBody>
      </p:sp>
    </p:spTree>
    <p:extLst>
      <p:ext uri="{BB962C8B-B14F-4D97-AF65-F5344CB8AC3E}">
        <p14:creationId xmlns:p14="http://schemas.microsoft.com/office/powerpoint/2010/main" val="1171020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84A17C7-C699-4286-8B95-0D2EA1AEB026}" type="slidenum">
              <a:rPr lang="en-US" smtClean="0"/>
              <a:t>4</a:t>
            </a:fld>
            <a:endParaRPr lang="en-US" dirty="0"/>
          </a:p>
        </p:txBody>
      </p:sp>
    </p:spTree>
    <p:extLst>
      <p:ext uri="{BB962C8B-B14F-4D97-AF65-F5344CB8AC3E}">
        <p14:creationId xmlns:p14="http://schemas.microsoft.com/office/powerpoint/2010/main" val="116787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F84A17C7-C699-4286-8B95-0D2EA1AEB026}" type="slidenum">
              <a:rPr lang="en-US" smtClean="0"/>
              <a:t>5</a:t>
            </a:fld>
            <a:endParaRPr lang="en-US" dirty="0"/>
          </a:p>
        </p:txBody>
      </p:sp>
    </p:spTree>
    <p:extLst>
      <p:ext uri="{BB962C8B-B14F-4D97-AF65-F5344CB8AC3E}">
        <p14:creationId xmlns:p14="http://schemas.microsoft.com/office/powerpoint/2010/main" val="2639809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smtClean="0"/>
          </a:p>
        </p:txBody>
      </p:sp>
      <p:sp>
        <p:nvSpPr>
          <p:cNvPr id="4" name="Slide Number Placeholder 3"/>
          <p:cNvSpPr>
            <a:spLocks noGrp="1"/>
          </p:cNvSpPr>
          <p:nvPr>
            <p:ph type="sldNum" sz="quarter" idx="10"/>
          </p:nvPr>
        </p:nvSpPr>
        <p:spPr/>
        <p:txBody>
          <a:bodyPr/>
          <a:lstStyle/>
          <a:p>
            <a:fld id="{F84A17C7-C699-4286-8B95-0D2EA1AEB026}" type="slidenum">
              <a:rPr lang="en-US" smtClean="0"/>
              <a:t>6</a:t>
            </a:fld>
            <a:endParaRPr lang="en-US" dirty="0"/>
          </a:p>
        </p:txBody>
      </p:sp>
    </p:spTree>
    <p:extLst>
      <p:ext uri="{BB962C8B-B14F-4D97-AF65-F5344CB8AC3E}">
        <p14:creationId xmlns:p14="http://schemas.microsoft.com/office/powerpoint/2010/main" val="218911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In 2014, 20% of PayPal’s net Total Payment Volume was from mobile payments. </a:t>
            </a:r>
          </a:p>
          <a:p>
            <a:endParaRPr lang="en-US" dirty="0"/>
          </a:p>
        </p:txBody>
      </p:sp>
      <p:sp>
        <p:nvSpPr>
          <p:cNvPr id="4" name="Slide Number Placeholder 3"/>
          <p:cNvSpPr>
            <a:spLocks noGrp="1"/>
          </p:cNvSpPr>
          <p:nvPr>
            <p:ph type="sldNum" sz="quarter" idx="10"/>
          </p:nvPr>
        </p:nvSpPr>
        <p:spPr/>
        <p:txBody>
          <a:bodyPr/>
          <a:lstStyle/>
          <a:p>
            <a:fld id="{F84A17C7-C699-4286-8B95-0D2EA1AEB026}" type="slidenum">
              <a:rPr lang="en-US" smtClean="0"/>
              <a:t>7</a:t>
            </a:fld>
            <a:endParaRPr lang="en-US" dirty="0"/>
          </a:p>
        </p:txBody>
      </p:sp>
    </p:spTree>
    <p:extLst>
      <p:ext uri="{BB962C8B-B14F-4D97-AF65-F5344CB8AC3E}">
        <p14:creationId xmlns:p14="http://schemas.microsoft.com/office/powerpoint/2010/main" val="2014142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Dwolla’s transaction limit is normally $10,000/transaction, but RCM can request an increase up to $50 million</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Partnered with the state of Iowa in January 2013.</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Free solution.</a:t>
            </a:r>
          </a:p>
          <a:p>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F84A17C7-C699-4286-8B95-0D2EA1AEB026}" type="slidenum">
              <a:rPr lang="en-US" smtClean="0"/>
              <a:t>8</a:t>
            </a:fld>
            <a:endParaRPr lang="en-US" dirty="0"/>
          </a:p>
        </p:txBody>
      </p:sp>
    </p:spTree>
    <p:extLst>
      <p:ext uri="{BB962C8B-B14F-4D97-AF65-F5344CB8AC3E}">
        <p14:creationId xmlns:p14="http://schemas.microsoft.com/office/powerpoint/2010/main" val="2730857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4A17C7-C699-4286-8B95-0D2EA1AEB026}" type="slidenum">
              <a:rPr lang="en-US" smtClean="0"/>
              <a:t>9</a:t>
            </a:fld>
            <a:endParaRPr lang="en-US" dirty="0"/>
          </a:p>
        </p:txBody>
      </p:sp>
    </p:spTree>
    <p:extLst>
      <p:ext uri="{BB962C8B-B14F-4D97-AF65-F5344CB8AC3E}">
        <p14:creationId xmlns:p14="http://schemas.microsoft.com/office/powerpoint/2010/main" val="2730857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F84A17C7-C699-4286-8B95-0D2EA1AEB026}" type="slidenum">
              <a:rPr lang="en-US" smtClean="0"/>
              <a:t>10</a:t>
            </a:fld>
            <a:endParaRPr lang="en-US" dirty="0"/>
          </a:p>
        </p:txBody>
      </p:sp>
    </p:spTree>
    <p:extLst>
      <p:ext uri="{BB962C8B-B14F-4D97-AF65-F5344CB8AC3E}">
        <p14:creationId xmlns:p14="http://schemas.microsoft.com/office/powerpoint/2010/main" val="2730857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A0F877D-93D5-4C83-A059-A4CFCCD9643F}" type="datetimeFigureOut">
              <a:rPr lang="en-US" smtClean="0"/>
              <a:t>5/5/2016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66661E-2F71-4D96-B383-8831570FCCB3}" type="slidenum">
              <a:rPr lang="en-US" smtClean="0"/>
              <a:t>‹#›</a:t>
            </a:fld>
            <a:endParaRPr lang="en-US"/>
          </a:p>
        </p:txBody>
      </p:sp>
    </p:spTree>
    <p:extLst>
      <p:ext uri="{BB962C8B-B14F-4D97-AF65-F5344CB8AC3E}">
        <p14:creationId xmlns:p14="http://schemas.microsoft.com/office/powerpoint/2010/main" val="1752281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0F877D-93D5-4C83-A059-A4CFCCD9643F}" type="datetimeFigureOut">
              <a:rPr lang="en-US" smtClean="0"/>
              <a:t>5/5/2016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66661E-2F71-4D96-B383-8831570FCCB3}" type="slidenum">
              <a:rPr lang="en-US" smtClean="0"/>
              <a:t>‹#›</a:t>
            </a:fld>
            <a:endParaRPr lang="en-US"/>
          </a:p>
        </p:txBody>
      </p:sp>
    </p:spTree>
    <p:extLst>
      <p:ext uri="{BB962C8B-B14F-4D97-AF65-F5344CB8AC3E}">
        <p14:creationId xmlns:p14="http://schemas.microsoft.com/office/powerpoint/2010/main" val="1302905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0F877D-93D5-4C83-A059-A4CFCCD9643F}" type="datetimeFigureOut">
              <a:rPr lang="en-US" smtClean="0"/>
              <a:t>5/5/2016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66661E-2F71-4D96-B383-8831570FCCB3}" type="slidenum">
              <a:rPr lang="en-US" smtClean="0"/>
              <a:t>‹#›</a:t>
            </a:fld>
            <a:endParaRPr lang="en-US"/>
          </a:p>
        </p:txBody>
      </p:sp>
    </p:spTree>
    <p:extLst>
      <p:ext uri="{BB962C8B-B14F-4D97-AF65-F5344CB8AC3E}">
        <p14:creationId xmlns:p14="http://schemas.microsoft.com/office/powerpoint/2010/main" val="103956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iscal Service Title Slide">
    <p:spTree>
      <p:nvGrpSpPr>
        <p:cNvPr id="1" name=""/>
        <p:cNvGrpSpPr/>
        <p:nvPr/>
      </p:nvGrpSpPr>
      <p:grpSpPr>
        <a:xfrm>
          <a:off x="0" y="0"/>
          <a:ext cx="0" cy="0"/>
          <a:chOff x="0" y="0"/>
          <a:chExt cx="0" cy="0"/>
        </a:xfrm>
      </p:grpSpPr>
      <p:sp>
        <p:nvSpPr>
          <p:cNvPr id="5" name="Rectangle 4"/>
          <p:cNvSpPr/>
          <p:nvPr/>
        </p:nvSpPr>
        <p:spPr>
          <a:xfrm>
            <a:off x="0" y="6129250"/>
            <a:ext cx="9144000" cy="720703"/>
          </a:xfrm>
          <a:prstGeom prst="rect">
            <a:avLst/>
          </a:prstGeom>
          <a:solidFill>
            <a:srgbClr val="012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12856"/>
              </a:solidFill>
            </a:endParaRPr>
          </a:p>
        </p:txBody>
      </p:sp>
      <p:pic>
        <p:nvPicPr>
          <p:cNvPr id="6" name="Picture 2" descr="http://fiscalservice.treasuryecm.gov/fs/support/GAC/StyleGuideLogos/Fiscal%20Service%20-%20Horizontal%20-%20Color%20-%20Treasur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345820"/>
            <a:ext cx="5212079" cy="1645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958792"/>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ext Content">
    <p:spTree>
      <p:nvGrpSpPr>
        <p:cNvPr id="1" name=""/>
        <p:cNvGrpSpPr/>
        <p:nvPr/>
      </p:nvGrpSpPr>
      <p:grpSpPr>
        <a:xfrm>
          <a:off x="0" y="0"/>
          <a:ext cx="0" cy="0"/>
          <a:chOff x="0" y="0"/>
          <a:chExt cx="0" cy="0"/>
        </a:xfrm>
      </p:grpSpPr>
      <p:sp>
        <p:nvSpPr>
          <p:cNvPr id="15" name="Content Placeholder 2"/>
          <p:cNvSpPr txBox="1">
            <a:spLocks/>
          </p:cNvSpPr>
          <p:nvPr userDrawn="1"/>
        </p:nvSpPr>
        <p:spPr>
          <a:xfrm>
            <a:off x="228600" y="965676"/>
            <a:ext cx="8686800" cy="520652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smtClean="0">
              <a:latin typeface="Arial" panose="020B0604020202020204" pitchFamily="34" charset="0"/>
              <a:cs typeface="Arial" panose="020B0604020202020204" pitchFamily="34" charset="0"/>
            </a:endParaRPr>
          </a:p>
        </p:txBody>
      </p:sp>
      <p:cxnSp>
        <p:nvCxnSpPr>
          <p:cNvPr id="16" name="Straight Connector 15"/>
          <p:cNvCxnSpPr/>
          <p:nvPr userDrawn="1"/>
        </p:nvCxnSpPr>
        <p:spPr>
          <a:xfrm>
            <a:off x="228600" y="6232022"/>
            <a:ext cx="8686800" cy="0"/>
          </a:xfrm>
          <a:prstGeom prst="line">
            <a:avLst/>
          </a:prstGeom>
          <a:ln w="9525">
            <a:solidFill>
              <a:srgbClr val="043253"/>
            </a:solidFill>
          </a:ln>
        </p:spPr>
        <p:style>
          <a:lnRef idx="1">
            <a:schemeClr val="accent1"/>
          </a:lnRef>
          <a:fillRef idx="0">
            <a:schemeClr val="accent1"/>
          </a:fillRef>
          <a:effectRef idx="0">
            <a:schemeClr val="accent1"/>
          </a:effectRef>
          <a:fontRef idx="minor">
            <a:schemeClr val="tx1"/>
          </a:fontRef>
        </p:style>
      </p:cxnSp>
      <p:sp>
        <p:nvSpPr>
          <p:cNvPr id="17" name="Footer Placeholder 4"/>
          <p:cNvSpPr txBox="1">
            <a:spLocks/>
          </p:cNvSpPr>
          <p:nvPr userDrawn="1"/>
        </p:nvSpPr>
        <p:spPr>
          <a:xfrm>
            <a:off x="2587431" y="6389370"/>
            <a:ext cx="3969139" cy="365760"/>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rgbClr val="04325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spc="300" dirty="0" smtClean="0">
                <a:latin typeface="Arial" panose="020B0604020202020204" pitchFamily="34" charset="0"/>
                <a:cs typeface="Arial" panose="020B0604020202020204" pitchFamily="34" charset="0"/>
              </a:rPr>
              <a:t>L</a:t>
            </a:r>
            <a:r>
              <a:rPr lang="en-US" sz="1200" b="1" spc="300" dirty="0" smtClean="0">
                <a:latin typeface="Arial" panose="020B0604020202020204" pitchFamily="34" charset="0"/>
                <a:cs typeface="Arial" panose="020B0604020202020204" pitchFamily="34" charset="0"/>
              </a:rPr>
              <a:t>EAD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T</a:t>
            </a:r>
            <a:r>
              <a:rPr lang="en-US" sz="1200" b="1" spc="300" dirty="0" smtClean="0">
                <a:latin typeface="Arial" panose="020B0604020202020204" pitchFamily="34" charset="0"/>
                <a:cs typeface="Arial" panose="020B0604020202020204" pitchFamily="34" charset="0"/>
              </a:rPr>
              <a:t>RANSFORM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D</a:t>
            </a:r>
            <a:r>
              <a:rPr lang="en-US" sz="1200" b="1" spc="300" dirty="0" smtClean="0">
                <a:latin typeface="Arial" panose="020B0604020202020204" pitchFamily="34" charset="0"/>
                <a:cs typeface="Arial" panose="020B0604020202020204" pitchFamily="34" charset="0"/>
              </a:rPr>
              <a:t>ELIVER</a:t>
            </a:r>
            <a:endParaRPr lang="en-US" b="1" spc="300" dirty="0">
              <a:latin typeface="Arial" panose="020B0604020202020204" pitchFamily="34" charset="0"/>
              <a:cs typeface="Arial" panose="020B0604020202020204" pitchFamily="34" charset="0"/>
            </a:endParaRPr>
          </a:p>
        </p:txBody>
      </p:sp>
      <p:sp>
        <p:nvSpPr>
          <p:cNvPr id="19" name="Slide Number Placeholder 5"/>
          <p:cNvSpPr txBox="1">
            <a:spLocks/>
          </p:cNvSpPr>
          <p:nvPr userDrawn="1"/>
        </p:nvSpPr>
        <p:spPr>
          <a:xfrm>
            <a:off x="152400" y="6400800"/>
            <a:ext cx="1143000"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latin typeface="Arial" panose="020B0604020202020204" pitchFamily="34" charset="0"/>
                <a:cs typeface="Arial" panose="020B0604020202020204" pitchFamily="34" charset="0"/>
              </a:rPr>
              <a:t>Page</a:t>
            </a:r>
            <a:r>
              <a:rPr lang="en-US" sz="1400" baseline="0" dirty="0" smtClean="0">
                <a:latin typeface="Arial" panose="020B0604020202020204" pitchFamily="34" charset="0"/>
                <a:cs typeface="Arial" panose="020B0604020202020204" pitchFamily="34" charset="0"/>
              </a:rPr>
              <a:t> </a:t>
            </a:r>
            <a:fld id="{23B54F64-4D77-425A-BD5E-0504AD8FCA49}" type="slidenum">
              <a:rPr lang="en-US" sz="1400" smtClean="0">
                <a:latin typeface="Arial" panose="020B0604020202020204" pitchFamily="34" charset="0"/>
                <a:cs typeface="Arial" panose="020B0604020202020204" pitchFamily="34" charset="0"/>
              </a:rPr>
              <a:t>‹#›</a:t>
            </a:fld>
            <a:endParaRPr lang="en-US" sz="1600" dirty="0">
              <a:latin typeface="Arial" panose="020B0604020202020204" pitchFamily="34" charset="0"/>
              <a:cs typeface="Arial" panose="020B0604020202020204" pitchFamily="34" charset="0"/>
            </a:endParaRPr>
          </a:p>
        </p:txBody>
      </p:sp>
      <p:pic>
        <p:nvPicPr>
          <p:cNvPr id="20" name="Picture 19" descr="4C_FS_HORZ_wTreasuryTa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62800" y="6256946"/>
            <a:ext cx="1752600" cy="553453"/>
          </a:xfrm>
          <a:prstGeom prst="rect">
            <a:avLst/>
          </a:prstGeom>
        </p:spPr>
      </p:pic>
      <p:sp>
        <p:nvSpPr>
          <p:cNvPr id="10" name="Content Placeholder 21"/>
          <p:cNvSpPr>
            <a:spLocks noGrp="1"/>
          </p:cNvSpPr>
          <p:nvPr>
            <p:ph sz="quarter" idx="11" hasCustomPrompt="1"/>
          </p:nvPr>
        </p:nvSpPr>
        <p:spPr>
          <a:xfrm>
            <a:off x="228600" y="152400"/>
            <a:ext cx="8686800" cy="685800"/>
          </a:xfrm>
          <a:prstGeom prst="rect">
            <a:avLst/>
          </a:prstGeom>
        </p:spPr>
        <p:txBody>
          <a:bodyPr/>
          <a:lstStyle>
            <a:lvl1pPr marL="0" indent="0">
              <a:spcBef>
                <a:spcPts val="0"/>
              </a:spcBef>
              <a:buNone/>
              <a:defRPr sz="36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text</a:t>
            </a:r>
            <a:endParaRPr lang="en-US" dirty="0"/>
          </a:p>
        </p:txBody>
      </p:sp>
    </p:spTree>
    <p:extLst>
      <p:ext uri="{BB962C8B-B14F-4D97-AF65-F5344CB8AC3E}">
        <p14:creationId xmlns:p14="http://schemas.microsoft.com/office/powerpoint/2010/main" val="32304386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Text Content">
    <p:spTree>
      <p:nvGrpSpPr>
        <p:cNvPr id="1" name=""/>
        <p:cNvGrpSpPr/>
        <p:nvPr/>
      </p:nvGrpSpPr>
      <p:grpSpPr>
        <a:xfrm>
          <a:off x="0" y="0"/>
          <a:ext cx="0" cy="0"/>
          <a:chOff x="0" y="0"/>
          <a:chExt cx="0" cy="0"/>
        </a:xfrm>
      </p:grpSpPr>
      <p:sp>
        <p:nvSpPr>
          <p:cNvPr id="15" name="Content Placeholder 2"/>
          <p:cNvSpPr txBox="1">
            <a:spLocks/>
          </p:cNvSpPr>
          <p:nvPr userDrawn="1"/>
        </p:nvSpPr>
        <p:spPr>
          <a:xfrm>
            <a:off x="228600" y="965676"/>
            <a:ext cx="8686800" cy="520652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smtClean="0">
              <a:latin typeface="Arial" panose="020B0604020202020204" pitchFamily="34" charset="0"/>
              <a:cs typeface="Arial" panose="020B0604020202020204" pitchFamily="34" charset="0"/>
            </a:endParaRPr>
          </a:p>
        </p:txBody>
      </p:sp>
      <p:cxnSp>
        <p:nvCxnSpPr>
          <p:cNvPr id="16" name="Straight Connector 15"/>
          <p:cNvCxnSpPr/>
          <p:nvPr userDrawn="1"/>
        </p:nvCxnSpPr>
        <p:spPr>
          <a:xfrm>
            <a:off x="228600" y="6232022"/>
            <a:ext cx="8686800" cy="0"/>
          </a:xfrm>
          <a:prstGeom prst="line">
            <a:avLst/>
          </a:prstGeom>
          <a:ln w="9525">
            <a:solidFill>
              <a:srgbClr val="043253"/>
            </a:solidFill>
          </a:ln>
        </p:spPr>
        <p:style>
          <a:lnRef idx="1">
            <a:schemeClr val="accent1"/>
          </a:lnRef>
          <a:fillRef idx="0">
            <a:schemeClr val="accent1"/>
          </a:fillRef>
          <a:effectRef idx="0">
            <a:schemeClr val="accent1"/>
          </a:effectRef>
          <a:fontRef idx="minor">
            <a:schemeClr val="tx1"/>
          </a:fontRef>
        </p:style>
      </p:cxnSp>
      <p:sp>
        <p:nvSpPr>
          <p:cNvPr id="17" name="Footer Placeholder 4"/>
          <p:cNvSpPr txBox="1">
            <a:spLocks/>
          </p:cNvSpPr>
          <p:nvPr userDrawn="1"/>
        </p:nvSpPr>
        <p:spPr>
          <a:xfrm>
            <a:off x="2587431" y="6389370"/>
            <a:ext cx="3969139" cy="365760"/>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rgbClr val="04325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spc="300" dirty="0" smtClean="0">
                <a:latin typeface="Arial" panose="020B0604020202020204" pitchFamily="34" charset="0"/>
                <a:cs typeface="Arial" panose="020B0604020202020204" pitchFamily="34" charset="0"/>
              </a:rPr>
              <a:t>L</a:t>
            </a:r>
            <a:r>
              <a:rPr lang="en-US" sz="1200" b="1" spc="300" dirty="0" smtClean="0">
                <a:latin typeface="Arial" panose="020B0604020202020204" pitchFamily="34" charset="0"/>
                <a:cs typeface="Arial" panose="020B0604020202020204" pitchFamily="34" charset="0"/>
              </a:rPr>
              <a:t>EAD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T</a:t>
            </a:r>
            <a:r>
              <a:rPr lang="en-US" sz="1200" b="1" spc="300" dirty="0" smtClean="0">
                <a:latin typeface="Arial" panose="020B0604020202020204" pitchFamily="34" charset="0"/>
                <a:cs typeface="Arial" panose="020B0604020202020204" pitchFamily="34" charset="0"/>
              </a:rPr>
              <a:t>RANSFORM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D</a:t>
            </a:r>
            <a:r>
              <a:rPr lang="en-US" sz="1200" b="1" spc="300" dirty="0" smtClean="0">
                <a:latin typeface="Arial" panose="020B0604020202020204" pitchFamily="34" charset="0"/>
                <a:cs typeface="Arial" panose="020B0604020202020204" pitchFamily="34" charset="0"/>
              </a:rPr>
              <a:t>ELIVER</a:t>
            </a:r>
            <a:endParaRPr lang="en-US" b="1" spc="300" dirty="0">
              <a:latin typeface="Arial" panose="020B0604020202020204" pitchFamily="34" charset="0"/>
              <a:cs typeface="Arial" panose="020B0604020202020204" pitchFamily="34" charset="0"/>
            </a:endParaRPr>
          </a:p>
        </p:txBody>
      </p:sp>
      <p:cxnSp>
        <p:nvCxnSpPr>
          <p:cNvPr id="18" name="Straight Connector 17"/>
          <p:cNvCxnSpPr/>
          <p:nvPr userDrawn="1"/>
        </p:nvCxnSpPr>
        <p:spPr>
          <a:xfrm>
            <a:off x="228600" y="892996"/>
            <a:ext cx="8686800" cy="0"/>
          </a:xfrm>
          <a:prstGeom prst="line">
            <a:avLst/>
          </a:prstGeom>
          <a:ln w="28575">
            <a:solidFill>
              <a:srgbClr val="043253"/>
            </a:solidFill>
          </a:ln>
        </p:spPr>
        <p:style>
          <a:lnRef idx="1">
            <a:schemeClr val="accent1"/>
          </a:lnRef>
          <a:fillRef idx="0">
            <a:schemeClr val="accent1"/>
          </a:fillRef>
          <a:effectRef idx="0">
            <a:schemeClr val="accent1"/>
          </a:effectRef>
          <a:fontRef idx="minor">
            <a:schemeClr val="tx1"/>
          </a:fontRef>
        </p:style>
      </p:cxnSp>
      <p:sp>
        <p:nvSpPr>
          <p:cNvPr id="19" name="Slide Number Placeholder 5"/>
          <p:cNvSpPr txBox="1">
            <a:spLocks/>
          </p:cNvSpPr>
          <p:nvPr userDrawn="1"/>
        </p:nvSpPr>
        <p:spPr>
          <a:xfrm>
            <a:off x="152400" y="6400800"/>
            <a:ext cx="1143000"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latin typeface="Arial" panose="020B0604020202020204" pitchFamily="34" charset="0"/>
                <a:cs typeface="Arial" panose="020B0604020202020204" pitchFamily="34" charset="0"/>
              </a:rPr>
              <a:t>Page</a:t>
            </a:r>
            <a:r>
              <a:rPr lang="en-US" sz="1400" baseline="0" dirty="0" smtClean="0">
                <a:latin typeface="Arial" panose="020B0604020202020204" pitchFamily="34" charset="0"/>
                <a:cs typeface="Arial" panose="020B0604020202020204" pitchFamily="34" charset="0"/>
              </a:rPr>
              <a:t> </a:t>
            </a:r>
            <a:fld id="{23B54F64-4D77-425A-BD5E-0504AD8FCA49}" type="slidenum">
              <a:rPr lang="en-US" sz="1400" smtClean="0">
                <a:latin typeface="Arial" panose="020B0604020202020204" pitchFamily="34" charset="0"/>
                <a:cs typeface="Arial" panose="020B0604020202020204" pitchFamily="34" charset="0"/>
              </a:rPr>
              <a:t>‹#›</a:t>
            </a:fld>
            <a:endParaRPr lang="en-US" sz="1600" dirty="0">
              <a:latin typeface="Arial" panose="020B0604020202020204" pitchFamily="34" charset="0"/>
              <a:cs typeface="Arial" panose="020B0604020202020204" pitchFamily="34" charset="0"/>
            </a:endParaRPr>
          </a:p>
        </p:txBody>
      </p:sp>
      <p:pic>
        <p:nvPicPr>
          <p:cNvPr id="20" name="Picture 19" descr="4C_FS_HORZ_wTreasuryTa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62800" y="6256946"/>
            <a:ext cx="1752600" cy="553453"/>
          </a:xfrm>
          <a:prstGeom prst="rect">
            <a:avLst/>
          </a:prstGeom>
        </p:spPr>
      </p:pic>
      <p:sp>
        <p:nvSpPr>
          <p:cNvPr id="22" name="Content Placeholder 21"/>
          <p:cNvSpPr>
            <a:spLocks noGrp="1"/>
          </p:cNvSpPr>
          <p:nvPr>
            <p:ph sz="quarter" idx="10" hasCustomPrompt="1"/>
          </p:nvPr>
        </p:nvSpPr>
        <p:spPr>
          <a:xfrm>
            <a:off x="228600" y="965676"/>
            <a:ext cx="8686800" cy="5206524"/>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1"/>
          <p:cNvSpPr>
            <a:spLocks noGrp="1"/>
          </p:cNvSpPr>
          <p:nvPr>
            <p:ph sz="quarter" idx="11" hasCustomPrompt="1"/>
          </p:nvPr>
        </p:nvSpPr>
        <p:spPr>
          <a:xfrm>
            <a:off x="228600" y="152400"/>
            <a:ext cx="8686800" cy="685800"/>
          </a:xfrm>
          <a:prstGeom prst="rect">
            <a:avLst/>
          </a:prstGeom>
        </p:spPr>
        <p:txBody>
          <a:bodyPr/>
          <a:lstStyle>
            <a:lvl1pPr marL="0" indent="0">
              <a:spcBef>
                <a:spcPts val="0"/>
              </a:spcBef>
              <a:buNone/>
              <a:defRPr sz="36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text</a:t>
            </a:r>
            <a:endParaRPr lang="en-US" dirty="0"/>
          </a:p>
        </p:txBody>
      </p:sp>
    </p:spTree>
    <p:extLst>
      <p:ext uri="{BB962C8B-B14F-4D97-AF65-F5344CB8AC3E}">
        <p14:creationId xmlns:p14="http://schemas.microsoft.com/office/powerpoint/2010/main" val="36885332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Text Content">
    <p:spTree>
      <p:nvGrpSpPr>
        <p:cNvPr id="1" name=""/>
        <p:cNvGrpSpPr/>
        <p:nvPr/>
      </p:nvGrpSpPr>
      <p:grpSpPr>
        <a:xfrm>
          <a:off x="0" y="0"/>
          <a:ext cx="0" cy="0"/>
          <a:chOff x="0" y="0"/>
          <a:chExt cx="0" cy="0"/>
        </a:xfrm>
      </p:grpSpPr>
      <p:sp>
        <p:nvSpPr>
          <p:cNvPr id="15" name="Content Placeholder 2"/>
          <p:cNvSpPr txBox="1">
            <a:spLocks/>
          </p:cNvSpPr>
          <p:nvPr userDrawn="1"/>
        </p:nvSpPr>
        <p:spPr>
          <a:xfrm>
            <a:off x="228600" y="965676"/>
            <a:ext cx="8686800" cy="520652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smtClean="0">
              <a:latin typeface="Arial" panose="020B0604020202020204" pitchFamily="34" charset="0"/>
              <a:cs typeface="Arial" panose="020B0604020202020204" pitchFamily="34" charset="0"/>
            </a:endParaRPr>
          </a:p>
        </p:txBody>
      </p:sp>
      <p:cxnSp>
        <p:nvCxnSpPr>
          <p:cNvPr id="16" name="Straight Connector 15"/>
          <p:cNvCxnSpPr/>
          <p:nvPr userDrawn="1"/>
        </p:nvCxnSpPr>
        <p:spPr>
          <a:xfrm>
            <a:off x="228600" y="6232022"/>
            <a:ext cx="8686800" cy="0"/>
          </a:xfrm>
          <a:prstGeom prst="line">
            <a:avLst/>
          </a:prstGeom>
          <a:ln w="9525">
            <a:solidFill>
              <a:srgbClr val="043253"/>
            </a:solidFill>
          </a:ln>
        </p:spPr>
        <p:style>
          <a:lnRef idx="1">
            <a:schemeClr val="accent1"/>
          </a:lnRef>
          <a:fillRef idx="0">
            <a:schemeClr val="accent1"/>
          </a:fillRef>
          <a:effectRef idx="0">
            <a:schemeClr val="accent1"/>
          </a:effectRef>
          <a:fontRef idx="minor">
            <a:schemeClr val="tx1"/>
          </a:fontRef>
        </p:style>
      </p:cxnSp>
      <p:sp>
        <p:nvSpPr>
          <p:cNvPr id="17" name="Footer Placeholder 4"/>
          <p:cNvSpPr txBox="1">
            <a:spLocks/>
          </p:cNvSpPr>
          <p:nvPr userDrawn="1"/>
        </p:nvSpPr>
        <p:spPr>
          <a:xfrm>
            <a:off x="2587431" y="6389370"/>
            <a:ext cx="3969139" cy="365760"/>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rgbClr val="04325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spc="300" dirty="0" smtClean="0">
                <a:latin typeface="Arial" panose="020B0604020202020204" pitchFamily="34" charset="0"/>
                <a:cs typeface="Arial" panose="020B0604020202020204" pitchFamily="34" charset="0"/>
              </a:rPr>
              <a:t>L</a:t>
            </a:r>
            <a:r>
              <a:rPr lang="en-US" sz="1200" b="1" spc="300" dirty="0" smtClean="0">
                <a:latin typeface="Arial" panose="020B0604020202020204" pitchFamily="34" charset="0"/>
                <a:cs typeface="Arial" panose="020B0604020202020204" pitchFamily="34" charset="0"/>
              </a:rPr>
              <a:t>EAD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T</a:t>
            </a:r>
            <a:r>
              <a:rPr lang="en-US" sz="1200" b="1" spc="300" dirty="0" smtClean="0">
                <a:latin typeface="Arial" panose="020B0604020202020204" pitchFamily="34" charset="0"/>
                <a:cs typeface="Arial" panose="020B0604020202020204" pitchFamily="34" charset="0"/>
              </a:rPr>
              <a:t>RANSFORM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D</a:t>
            </a:r>
            <a:r>
              <a:rPr lang="en-US" sz="1200" b="1" spc="300" dirty="0" smtClean="0">
                <a:latin typeface="Arial" panose="020B0604020202020204" pitchFamily="34" charset="0"/>
                <a:cs typeface="Arial" panose="020B0604020202020204" pitchFamily="34" charset="0"/>
              </a:rPr>
              <a:t>ELIVER</a:t>
            </a:r>
            <a:endParaRPr lang="en-US" b="1" spc="300" dirty="0">
              <a:latin typeface="Arial" panose="020B0604020202020204" pitchFamily="34" charset="0"/>
              <a:cs typeface="Arial" panose="020B0604020202020204" pitchFamily="34" charset="0"/>
            </a:endParaRPr>
          </a:p>
        </p:txBody>
      </p:sp>
      <p:cxnSp>
        <p:nvCxnSpPr>
          <p:cNvPr id="18" name="Straight Connector 17"/>
          <p:cNvCxnSpPr/>
          <p:nvPr userDrawn="1"/>
        </p:nvCxnSpPr>
        <p:spPr>
          <a:xfrm>
            <a:off x="228600" y="892996"/>
            <a:ext cx="8686800" cy="0"/>
          </a:xfrm>
          <a:prstGeom prst="line">
            <a:avLst/>
          </a:prstGeom>
          <a:ln w="28575">
            <a:solidFill>
              <a:srgbClr val="043253"/>
            </a:solidFill>
          </a:ln>
        </p:spPr>
        <p:style>
          <a:lnRef idx="1">
            <a:schemeClr val="accent1"/>
          </a:lnRef>
          <a:fillRef idx="0">
            <a:schemeClr val="accent1"/>
          </a:fillRef>
          <a:effectRef idx="0">
            <a:schemeClr val="accent1"/>
          </a:effectRef>
          <a:fontRef idx="minor">
            <a:schemeClr val="tx1"/>
          </a:fontRef>
        </p:style>
      </p:cxnSp>
      <p:sp>
        <p:nvSpPr>
          <p:cNvPr id="19" name="Slide Number Placeholder 5"/>
          <p:cNvSpPr txBox="1">
            <a:spLocks/>
          </p:cNvSpPr>
          <p:nvPr userDrawn="1"/>
        </p:nvSpPr>
        <p:spPr>
          <a:xfrm>
            <a:off x="152400" y="6400800"/>
            <a:ext cx="1143000"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latin typeface="Arial" panose="020B0604020202020204" pitchFamily="34" charset="0"/>
                <a:cs typeface="Arial" panose="020B0604020202020204" pitchFamily="34" charset="0"/>
              </a:rPr>
              <a:t>Page</a:t>
            </a:r>
            <a:r>
              <a:rPr lang="en-US" sz="1400" baseline="0" dirty="0" smtClean="0">
                <a:latin typeface="Arial" panose="020B0604020202020204" pitchFamily="34" charset="0"/>
                <a:cs typeface="Arial" panose="020B0604020202020204" pitchFamily="34" charset="0"/>
              </a:rPr>
              <a:t> </a:t>
            </a:r>
            <a:fld id="{23B54F64-4D77-425A-BD5E-0504AD8FCA49}" type="slidenum">
              <a:rPr lang="en-US" sz="1400" smtClean="0">
                <a:latin typeface="Arial" panose="020B0604020202020204" pitchFamily="34" charset="0"/>
                <a:cs typeface="Arial" panose="020B0604020202020204" pitchFamily="34" charset="0"/>
              </a:rPr>
              <a:t>‹#›</a:t>
            </a:fld>
            <a:endParaRPr lang="en-US" sz="1600" dirty="0">
              <a:latin typeface="Arial" panose="020B0604020202020204" pitchFamily="34" charset="0"/>
              <a:cs typeface="Arial" panose="020B0604020202020204" pitchFamily="34" charset="0"/>
            </a:endParaRPr>
          </a:p>
        </p:txBody>
      </p:sp>
      <p:pic>
        <p:nvPicPr>
          <p:cNvPr id="20" name="Picture 19" descr="4C_FS_HORZ_wTreasuryTa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62800" y="6256946"/>
            <a:ext cx="1752600" cy="553453"/>
          </a:xfrm>
          <a:prstGeom prst="rect">
            <a:avLst/>
          </a:prstGeom>
        </p:spPr>
      </p:pic>
      <p:sp>
        <p:nvSpPr>
          <p:cNvPr id="22" name="Content Placeholder 21"/>
          <p:cNvSpPr>
            <a:spLocks noGrp="1"/>
          </p:cNvSpPr>
          <p:nvPr>
            <p:ph sz="quarter" idx="10" hasCustomPrompt="1"/>
          </p:nvPr>
        </p:nvSpPr>
        <p:spPr>
          <a:xfrm>
            <a:off x="228600" y="965676"/>
            <a:ext cx="8686800" cy="5206524"/>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1"/>
          <p:cNvSpPr>
            <a:spLocks noGrp="1"/>
          </p:cNvSpPr>
          <p:nvPr>
            <p:ph sz="quarter" idx="11" hasCustomPrompt="1"/>
          </p:nvPr>
        </p:nvSpPr>
        <p:spPr>
          <a:xfrm>
            <a:off x="228600" y="152400"/>
            <a:ext cx="8686800" cy="685800"/>
          </a:xfrm>
          <a:prstGeom prst="rect">
            <a:avLst/>
          </a:prstGeom>
        </p:spPr>
        <p:txBody>
          <a:bodyPr/>
          <a:lstStyle>
            <a:lvl1pPr marL="0" indent="0">
              <a:spcBef>
                <a:spcPts val="0"/>
              </a:spcBef>
              <a:buNone/>
              <a:defRPr sz="36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text</a:t>
            </a:r>
            <a:endParaRPr lang="en-US" dirty="0"/>
          </a:p>
        </p:txBody>
      </p:sp>
    </p:spTree>
    <p:extLst>
      <p:ext uri="{BB962C8B-B14F-4D97-AF65-F5344CB8AC3E}">
        <p14:creationId xmlns:p14="http://schemas.microsoft.com/office/powerpoint/2010/main" val="41517735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Text Content">
    <p:spTree>
      <p:nvGrpSpPr>
        <p:cNvPr id="1" name=""/>
        <p:cNvGrpSpPr/>
        <p:nvPr/>
      </p:nvGrpSpPr>
      <p:grpSpPr>
        <a:xfrm>
          <a:off x="0" y="0"/>
          <a:ext cx="0" cy="0"/>
          <a:chOff x="0" y="0"/>
          <a:chExt cx="0" cy="0"/>
        </a:xfrm>
      </p:grpSpPr>
      <p:sp>
        <p:nvSpPr>
          <p:cNvPr id="15" name="Content Placeholder 2"/>
          <p:cNvSpPr txBox="1">
            <a:spLocks/>
          </p:cNvSpPr>
          <p:nvPr userDrawn="1"/>
        </p:nvSpPr>
        <p:spPr>
          <a:xfrm>
            <a:off x="228600" y="965676"/>
            <a:ext cx="8686800" cy="520652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smtClean="0">
              <a:latin typeface="Arial" panose="020B0604020202020204" pitchFamily="34" charset="0"/>
              <a:cs typeface="Arial" panose="020B0604020202020204" pitchFamily="34" charset="0"/>
            </a:endParaRPr>
          </a:p>
        </p:txBody>
      </p:sp>
      <p:cxnSp>
        <p:nvCxnSpPr>
          <p:cNvPr id="16" name="Straight Connector 15"/>
          <p:cNvCxnSpPr/>
          <p:nvPr userDrawn="1"/>
        </p:nvCxnSpPr>
        <p:spPr>
          <a:xfrm>
            <a:off x="228600" y="6232022"/>
            <a:ext cx="8686800" cy="0"/>
          </a:xfrm>
          <a:prstGeom prst="line">
            <a:avLst/>
          </a:prstGeom>
          <a:ln w="9525">
            <a:solidFill>
              <a:srgbClr val="043253"/>
            </a:solidFill>
          </a:ln>
        </p:spPr>
        <p:style>
          <a:lnRef idx="1">
            <a:schemeClr val="accent1"/>
          </a:lnRef>
          <a:fillRef idx="0">
            <a:schemeClr val="accent1"/>
          </a:fillRef>
          <a:effectRef idx="0">
            <a:schemeClr val="accent1"/>
          </a:effectRef>
          <a:fontRef idx="minor">
            <a:schemeClr val="tx1"/>
          </a:fontRef>
        </p:style>
      </p:cxnSp>
      <p:sp>
        <p:nvSpPr>
          <p:cNvPr id="17" name="Footer Placeholder 4"/>
          <p:cNvSpPr txBox="1">
            <a:spLocks/>
          </p:cNvSpPr>
          <p:nvPr userDrawn="1"/>
        </p:nvSpPr>
        <p:spPr>
          <a:xfrm>
            <a:off x="2587431" y="6389370"/>
            <a:ext cx="3969139" cy="365760"/>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rgbClr val="04325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spc="300" dirty="0" smtClean="0">
                <a:latin typeface="Arial" panose="020B0604020202020204" pitchFamily="34" charset="0"/>
                <a:cs typeface="Arial" panose="020B0604020202020204" pitchFamily="34" charset="0"/>
              </a:rPr>
              <a:t>L</a:t>
            </a:r>
            <a:r>
              <a:rPr lang="en-US" sz="1200" b="1" spc="300" dirty="0" smtClean="0">
                <a:latin typeface="Arial" panose="020B0604020202020204" pitchFamily="34" charset="0"/>
                <a:cs typeface="Arial" panose="020B0604020202020204" pitchFamily="34" charset="0"/>
              </a:rPr>
              <a:t>EAD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T</a:t>
            </a:r>
            <a:r>
              <a:rPr lang="en-US" sz="1200" b="1" spc="300" dirty="0" smtClean="0">
                <a:latin typeface="Arial" panose="020B0604020202020204" pitchFamily="34" charset="0"/>
                <a:cs typeface="Arial" panose="020B0604020202020204" pitchFamily="34" charset="0"/>
              </a:rPr>
              <a:t>RANSFORM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D</a:t>
            </a:r>
            <a:r>
              <a:rPr lang="en-US" sz="1200" b="1" spc="300" dirty="0" smtClean="0">
                <a:latin typeface="Arial" panose="020B0604020202020204" pitchFamily="34" charset="0"/>
                <a:cs typeface="Arial" panose="020B0604020202020204" pitchFamily="34" charset="0"/>
              </a:rPr>
              <a:t>ELIVER</a:t>
            </a:r>
            <a:endParaRPr lang="en-US" b="1" spc="300" dirty="0">
              <a:latin typeface="Arial" panose="020B0604020202020204" pitchFamily="34" charset="0"/>
              <a:cs typeface="Arial" panose="020B0604020202020204" pitchFamily="34" charset="0"/>
            </a:endParaRPr>
          </a:p>
        </p:txBody>
      </p:sp>
      <p:cxnSp>
        <p:nvCxnSpPr>
          <p:cNvPr id="18" name="Straight Connector 17"/>
          <p:cNvCxnSpPr/>
          <p:nvPr userDrawn="1"/>
        </p:nvCxnSpPr>
        <p:spPr>
          <a:xfrm>
            <a:off x="228600" y="892996"/>
            <a:ext cx="8686800" cy="0"/>
          </a:xfrm>
          <a:prstGeom prst="line">
            <a:avLst/>
          </a:prstGeom>
          <a:ln w="28575">
            <a:solidFill>
              <a:srgbClr val="043253"/>
            </a:solidFill>
          </a:ln>
        </p:spPr>
        <p:style>
          <a:lnRef idx="1">
            <a:schemeClr val="accent1"/>
          </a:lnRef>
          <a:fillRef idx="0">
            <a:schemeClr val="accent1"/>
          </a:fillRef>
          <a:effectRef idx="0">
            <a:schemeClr val="accent1"/>
          </a:effectRef>
          <a:fontRef idx="minor">
            <a:schemeClr val="tx1"/>
          </a:fontRef>
        </p:style>
      </p:cxnSp>
      <p:sp>
        <p:nvSpPr>
          <p:cNvPr id="19" name="Slide Number Placeholder 5"/>
          <p:cNvSpPr txBox="1">
            <a:spLocks/>
          </p:cNvSpPr>
          <p:nvPr userDrawn="1"/>
        </p:nvSpPr>
        <p:spPr>
          <a:xfrm>
            <a:off x="152400" y="6400800"/>
            <a:ext cx="1143000"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latin typeface="Arial" panose="020B0604020202020204" pitchFamily="34" charset="0"/>
                <a:cs typeface="Arial" panose="020B0604020202020204" pitchFamily="34" charset="0"/>
              </a:rPr>
              <a:t>Page</a:t>
            </a:r>
            <a:r>
              <a:rPr lang="en-US" sz="1400" baseline="0" dirty="0" smtClean="0">
                <a:latin typeface="Arial" panose="020B0604020202020204" pitchFamily="34" charset="0"/>
                <a:cs typeface="Arial" panose="020B0604020202020204" pitchFamily="34" charset="0"/>
              </a:rPr>
              <a:t> </a:t>
            </a:r>
            <a:fld id="{23B54F64-4D77-425A-BD5E-0504AD8FCA49}" type="slidenum">
              <a:rPr lang="en-US" sz="1400" smtClean="0">
                <a:latin typeface="Arial" panose="020B0604020202020204" pitchFamily="34" charset="0"/>
                <a:cs typeface="Arial" panose="020B0604020202020204" pitchFamily="34" charset="0"/>
              </a:rPr>
              <a:t>‹#›</a:t>
            </a:fld>
            <a:endParaRPr lang="en-US" sz="1600" dirty="0">
              <a:latin typeface="Arial" panose="020B0604020202020204" pitchFamily="34" charset="0"/>
              <a:cs typeface="Arial" panose="020B0604020202020204" pitchFamily="34" charset="0"/>
            </a:endParaRPr>
          </a:p>
        </p:txBody>
      </p:sp>
      <p:pic>
        <p:nvPicPr>
          <p:cNvPr id="20" name="Picture 19" descr="4C_FS_HORZ_wTreasuryTa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62800" y="6256946"/>
            <a:ext cx="1752600" cy="553453"/>
          </a:xfrm>
          <a:prstGeom prst="rect">
            <a:avLst/>
          </a:prstGeom>
        </p:spPr>
      </p:pic>
      <p:sp>
        <p:nvSpPr>
          <p:cNvPr id="22" name="Content Placeholder 21"/>
          <p:cNvSpPr>
            <a:spLocks noGrp="1"/>
          </p:cNvSpPr>
          <p:nvPr>
            <p:ph sz="quarter" idx="10" hasCustomPrompt="1"/>
          </p:nvPr>
        </p:nvSpPr>
        <p:spPr>
          <a:xfrm>
            <a:off x="228600" y="965676"/>
            <a:ext cx="8686800" cy="5206524"/>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1"/>
          <p:cNvSpPr>
            <a:spLocks noGrp="1"/>
          </p:cNvSpPr>
          <p:nvPr>
            <p:ph sz="quarter" idx="11" hasCustomPrompt="1"/>
          </p:nvPr>
        </p:nvSpPr>
        <p:spPr>
          <a:xfrm>
            <a:off x="228600" y="152400"/>
            <a:ext cx="8686800" cy="685800"/>
          </a:xfrm>
          <a:prstGeom prst="rect">
            <a:avLst/>
          </a:prstGeom>
        </p:spPr>
        <p:txBody>
          <a:bodyPr/>
          <a:lstStyle>
            <a:lvl1pPr marL="0" indent="0">
              <a:spcBef>
                <a:spcPts val="0"/>
              </a:spcBef>
              <a:buNone/>
              <a:defRPr sz="36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text</a:t>
            </a:r>
            <a:endParaRPr lang="en-US" dirty="0"/>
          </a:p>
        </p:txBody>
      </p:sp>
    </p:spTree>
    <p:extLst>
      <p:ext uri="{BB962C8B-B14F-4D97-AF65-F5344CB8AC3E}">
        <p14:creationId xmlns:p14="http://schemas.microsoft.com/office/powerpoint/2010/main" val="41517735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9_Text Content">
    <p:spTree>
      <p:nvGrpSpPr>
        <p:cNvPr id="1" name=""/>
        <p:cNvGrpSpPr/>
        <p:nvPr/>
      </p:nvGrpSpPr>
      <p:grpSpPr>
        <a:xfrm>
          <a:off x="0" y="0"/>
          <a:ext cx="0" cy="0"/>
          <a:chOff x="0" y="0"/>
          <a:chExt cx="0" cy="0"/>
        </a:xfrm>
      </p:grpSpPr>
      <p:sp>
        <p:nvSpPr>
          <p:cNvPr id="15" name="Content Placeholder 2"/>
          <p:cNvSpPr txBox="1">
            <a:spLocks/>
          </p:cNvSpPr>
          <p:nvPr userDrawn="1"/>
        </p:nvSpPr>
        <p:spPr>
          <a:xfrm>
            <a:off x="228600" y="965676"/>
            <a:ext cx="8686800" cy="520652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smtClean="0">
              <a:latin typeface="Arial" panose="020B0604020202020204" pitchFamily="34" charset="0"/>
              <a:cs typeface="Arial" panose="020B0604020202020204" pitchFamily="34" charset="0"/>
            </a:endParaRPr>
          </a:p>
        </p:txBody>
      </p:sp>
      <p:cxnSp>
        <p:nvCxnSpPr>
          <p:cNvPr id="16" name="Straight Connector 15"/>
          <p:cNvCxnSpPr/>
          <p:nvPr userDrawn="1"/>
        </p:nvCxnSpPr>
        <p:spPr>
          <a:xfrm>
            <a:off x="228600" y="6232022"/>
            <a:ext cx="8686800" cy="0"/>
          </a:xfrm>
          <a:prstGeom prst="line">
            <a:avLst/>
          </a:prstGeom>
          <a:ln w="9525">
            <a:solidFill>
              <a:srgbClr val="043253"/>
            </a:solidFill>
          </a:ln>
        </p:spPr>
        <p:style>
          <a:lnRef idx="1">
            <a:schemeClr val="accent1"/>
          </a:lnRef>
          <a:fillRef idx="0">
            <a:schemeClr val="accent1"/>
          </a:fillRef>
          <a:effectRef idx="0">
            <a:schemeClr val="accent1"/>
          </a:effectRef>
          <a:fontRef idx="minor">
            <a:schemeClr val="tx1"/>
          </a:fontRef>
        </p:style>
      </p:cxnSp>
      <p:sp>
        <p:nvSpPr>
          <p:cNvPr id="17" name="Footer Placeholder 4"/>
          <p:cNvSpPr txBox="1">
            <a:spLocks/>
          </p:cNvSpPr>
          <p:nvPr userDrawn="1"/>
        </p:nvSpPr>
        <p:spPr>
          <a:xfrm>
            <a:off x="2587431" y="6389370"/>
            <a:ext cx="3969139" cy="365760"/>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rgbClr val="04325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spc="300" dirty="0" smtClean="0">
                <a:latin typeface="Arial" panose="020B0604020202020204" pitchFamily="34" charset="0"/>
                <a:cs typeface="Arial" panose="020B0604020202020204" pitchFamily="34" charset="0"/>
              </a:rPr>
              <a:t>L</a:t>
            </a:r>
            <a:r>
              <a:rPr lang="en-US" sz="1200" b="1" spc="300" dirty="0" smtClean="0">
                <a:latin typeface="Arial" panose="020B0604020202020204" pitchFamily="34" charset="0"/>
                <a:cs typeface="Arial" panose="020B0604020202020204" pitchFamily="34" charset="0"/>
              </a:rPr>
              <a:t>EAD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T</a:t>
            </a:r>
            <a:r>
              <a:rPr lang="en-US" sz="1200" b="1" spc="300" dirty="0" smtClean="0">
                <a:latin typeface="Arial" panose="020B0604020202020204" pitchFamily="34" charset="0"/>
                <a:cs typeface="Arial" panose="020B0604020202020204" pitchFamily="34" charset="0"/>
              </a:rPr>
              <a:t>RANSFORM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D</a:t>
            </a:r>
            <a:r>
              <a:rPr lang="en-US" sz="1200" b="1" spc="300" dirty="0" smtClean="0">
                <a:latin typeface="Arial" panose="020B0604020202020204" pitchFamily="34" charset="0"/>
                <a:cs typeface="Arial" panose="020B0604020202020204" pitchFamily="34" charset="0"/>
              </a:rPr>
              <a:t>ELIVER</a:t>
            </a:r>
            <a:endParaRPr lang="en-US" b="1" spc="300" dirty="0">
              <a:latin typeface="Arial" panose="020B0604020202020204" pitchFamily="34" charset="0"/>
              <a:cs typeface="Arial" panose="020B0604020202020204" pitchFamily="34" charset="0"/>
            </a:endParaRPr>
          </a:p>
        </p:txBody>
      </p:sp>
      <p:sp>
        <p:nvSpPr>
          <p:cNvPr id="19" name="Slide Number Placeholder 5"/>
          <p:cNvSpPr txBox="1">
            <a:spLocks/>
          </p:cNvSpPr>
          <p:nvPr userDrawn="1"/>
        </p:nvSpPr>
        <p:spPr>
          <a:xfrm>
            <a:off x="152400" y="6400800"/>
            <a:ext cx="1143000"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latin typeface="Arial" panose="020B0604020202020204" pitchFamily="34" charset="0"/>
                <a:cs typeface="Arial" panose="020B0604020202020204" pitchFamily="34" charset="0"/>
              </a:rPr>
              <a:t>Page</a:t>
            </a:r>
            <a:r>
              <a:rPr lang="en-US" sz="1400" baseline="0" dirty="0" smtClean="0">
                <a:latin typeface="Arial" panose="020B0604020202020204" pitchFamily="34" charset="0"/>
                <a:cs typeface="Arial" panose="020B0604020202020204" pitchFamily="34" charset="0"/>
              </a:rPr>
              <a:t> </a:t>
            </a:r>
            <a:fld id="{23B54F64-4D77-425A-BD5E-0504AD8FCA49}" type="slidenum">
              <a:rPr lang="en-US" sz="1400" smtClean="0">
                <a:latin typeface="Arial" panose="020B0604020202020204" pitchFamily="34" charset="0"/>
                <a:cs typeface="Arial" panose="020B0604020202020204" pitchFamily="34" charset="0"/>
              </a:rPr>
              <a:t>‹#›</a:t>
            </a:fld>
            <a:endParaRPr lang="en-US" sz="1600" dirty="0">
              <a:latin typeface="Arial" panose="020B0604020202020204" pitchFamily="34" charset="0"/>
              <a:cs typeface="Arial" panose="020B0604020202020204" pitchFamily="34" charset="0"/>
            </a:endParaRPr>
          </a:p>
        </p:txBody>
      </p:sp>
      <p:pic>
        <p:nvPicPr>
          <p:cNvPr id="20" name="Picture 19" descr="4C_FS_HORZ_wTreasuryTa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62800" y="6256946"/>
            <a:ext cx="1752600" cy="553453"/>
          </a:xfrm>
          <a:prstGeom prst="rect">
            <a:avLst/>
          </a:prstGeom>
        </p:spPr>
      </p:pic>
      <p:sp>
        <p:nvSpPr>
          <p:cNvPr id="10" name="Content Placeholder 21"/>
          <p:cNvSpPr>
            <a:spLocks noGrp="1"/>
          </p:cNvSpPr>
          <p:nvPr>
            <p:ph sz="quarter" idx="11" hasCustomPrompt="1"/>
          </p:nvPr>
        </p:nvSpPr>
        <p:spPr>
          <a:xfrm>
            <a:off x="228600" y="152400"/>
            <a:ext cx="8686800" cy="685800"/>
          </a:xfrm>
          <a:prstGeom prst="rect">
            <a:avLst/>
          </a:prstGeom>
        </p:spPr>
        <p:txBody>
          <a:bodyPr/>
          <a:lstStyle>
            <a:lvl1pPr marL="0" indent="0">
              <a:spcBef>
                <a:spcPts val="0"/>
              </a:spcBef>
              <a:buNone/>
              <a:defRPr sz="36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text</a:t>
            </a:r>
            <a:endParaRPr lang="en-US" dirty="0"/>
          </a:p>
        </p:txBody>
      </p:sp>
    </p:spTree>
    <p:extLst>
      <p:ext uri="{BB962C8B-B14F-4D97-AF65-F5344CB8AC3E}">
        <p14:creationId xmlns:p14="http://schemas.microsoft.com/office/powerpoint/2010/main" val="123170196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8600" y="990600"/>
            <a:ext cx="4267200" cy="51355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4267200" cy="51355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0" name="Straight Connector 9"/>
          <p:cNvCxnSpPr/>
          <p:nvPr userDrawn="1"/>
        </p:nvCxnSpPr>
        <p:spPr>
          <a:xfrm>
            <a:off x="228600" y="6232022"/>
            <a:ext cx="8686800" cy="0"/>
          </a:xfrm>
          <a:prstGeom prst="line">
            <a:avLst/>
          </a:prstGeom>
          <a:ln w="9525">
            <a:solidFill>
              <a:srgbClr val="043253"/>
            </a:solidFill>
          </a:ln>
        </p:spPr>
        <p:style>
          <a:lnRef idx="1">
            <a:schemeClr val="accent1"/>
          </a:lnRef>
          <a:fillRef idx="0">
            <a:schemeClr val="accent1"/>
          </a:fillRef>
          <a:effectRef idx="0">
            <a:schemeClr val="accent1"/>
          </a:effectRef>
          <a:fontRef idx="minor">
            <a:schemeClr val="tx1"/>
          </a:fontRef>
        </p:style>
      </p:cxnSp>
      <p:sp>
        <p:nvSpPr>
          <p:cNvPr id="11" name="Footer Placeholder 4"/>
          <p:cNvSpPr txBox="1">
            <a:spLocks/>
          </p:cNvSpPr>
          <p:nvPr userDrawn="1"/>
        </p:nvSpPr>
        <p:spPr>
          <a:xfrm>
            <a:off x="2587431" y="6389370"/>
            <a:ext cx="3969139" cy="365760"/>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rgbClr val="04325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spc="300" dirty="0" smtClean="0">
                <a:latin typeface="Arial" panose="020B0604020202020204" pitchFamily="34" charset="0"/>
                <a:cs typeface="Arial" panose="020B0604020202020204" pitchFamily="34" charset="0"/>
              </a:rPr>
              <a:t>L</a:t>
            </a:r>
            <a:r>
              <a:rPr lang="en-US" sz="1200" b="1" spc="300" dirty="0" smtClean="0">
                <a:latin typeface="Arial" panose="020B0604020202020204" pitchFamily="34" charset="0"/>
                <a:cs typeface="Arial" panose="020B0604020202020204" pitchFamily="34" charset="0"/>
              </a:rPr>
              <a:t>EAD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T</a:t>
            </a:r>
            <a:r>
              <a:rPr lang="en-US" sz="1200" b="1" spc="300" dirty="0" smtClean="0">
                <a:latin typeface="Arial" panose="020B0604020202020204" pitchFamily="34" charset="0"/>
                <a:cs typeface="Arial" panose="020B0604020202020204" pitchFamily="34" charset="0"/>
              </a:rPr>
              <a:t>RANSFORM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D</a:t>
            </a:r>
            <a:r>
              <a:rPr lang="en-US" sz="1200" b="1" spc="300" dirty="0" smtClean="0">
                <a:latin typeface="Arial" panose="020B0604020202020204" pitchFamily="34" charset="0"/>
                <a:cs typeface="Arial" panose="020B0604020202020204" pitchFamily="34" charset="0"/>
              </a:rPr>
              <a:t>ELIVER</a:t>
            </a:r>
            <a:endParaRPr lang="en-US" b="1" spc="300" dirty="0">
              <a:latin typeface="Arial" panose="020B0604020202020204" pitchFamily="34" charset="0"/>
              <a:cs typeface="Arial" panose="020B0604020202020204" pitchFamily="34" charset="0"/>
            </a:endParaRPr>
          </a:p>
        </p:txBody>
      </p:sp>
      <p:cxnSp>
        <p:nvCxnSpPr>
          <p:cNvPr id="12" name="Straight Connector 11"/>
          <p:cNvCxnSpPr/>
          <p:nvPr userDrawn="1"/>
        </p:nvCxnSpPr>
        <p:spPr>
          <a:xfrm>
            <a:off x="228600" y="892996"/>
            <a:ext cx="8686800" cy="0"/>
          </a:xfrm>
          <a:prstGeom prst="line">
            <a:avLst/>
          </a:prstGeom>
          <a:ln w="28575">
            <a:solidFill>
              <a:srgbClr val="043253"/>
            </a:solidFill>
          </a:ln>
        </p:spPr>
        <p:style>
          <a:lnRef idx="1">
            <a:schemeClr val="accent1"/>
          </a:lnRef>
          <a:fillRef idx="0">
            <a:schemeClr val="accent1"/>
          </a:fillRef>
          <a:effectRef idx="0">
            <a:schemeClr val="accent1"/>
          </a:effectRef>
          <a:fontRef idx="minor">
            <a:schemeClr val="tx1"/>
          </a:fontRef>
        </p:style>
      </p:cxnSp>
      <p:pic>
        <p:nvPicPr>
          <p:cNvPr id="14" name="Picture 13" descr="4C_FS_HORZ_wTreasuryTa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62800" y="6256946"/>
            <a:ext cx="1752600" cy="553453"/>
          </a:xfrm>
          <a:prstGeom prst="rect">
            <a:avLst/>
          </a:prstGeom>
        </p:spPr>
      </p:pic>
      <p:sp>
        <p:nvSpPr>
          <p:cNvPr id="15" name="Content Placeholder 21"/>
          <p:cNvSpPr>
            <a:spLocks noGrp="1"/>
          </p:cNvSpPr>
          <p:nvPr>
            <p:ph sz="quarter" idx="11" hasCustomPrompt="1"/>
          </p:nvPr>
        </p:nvSpPr>
        <p:spPr>
          <a:xfrm>
            <a:off x="228600" y="152400"/>
            <a:ext cx="8686800" cy="685800"/>
          </a:xfrm>
          <a:prstGeom prst="rect">
            <a:avLst/>
          </a:prstGeom>
        </p:spPr>
        <p:txBody>
          <a:bodyPr/>
          <a:lstStyle>
            <a:lvl1pPr marL="0" indent="0">
              <a:spcBef>
                <a:spcPts val="0"/>
              </a:spcBef>
              <a:buNone/>
              <a:defRPr sz="36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text</a:t>
            </a:r>
            <a:endParaRPr lang="en-US" dirty="0"/>
          </a:p>
        </p:txBody>
      </p:sp>
      <p:sp>
        <p:nvSpPr>
          <p:cNvPr id="22" name="Slide Number Placeholder 5"/>
          <p:cNvSpPr txBox="1">
            <a:spLocks/>
          </p:cNvSpPr>
          <p:nvPr userDrawn="1"/>
        </p:nvSpPr>
        <p:spPr>
          <a:xfrm>
            <a:off x="152400" y="6400800"/>
            <a:ext cx="1143000"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latin typeface="Arial" panose="020B0604020202020204" pitchFamily="34" charset="0"/>
                <a:cs typeface="Arial" panose="020B0604020202020204" pitchFamily="34" charset="0"/>
              </a:rPr>
              <a:t>Page</a:t>
            </a:r>
            <a:r>
              <a:rPr lang="en-US" sz="1400" baseline="0" dirty="0" smtClean="0">
                <a:latin typeface="Arial" panose="020B0604020202020204" pitchFamily="34" charset="0"/>
                <a:cs typeface="Arial" panose="020B0604020202020204" pitchFamily="34" charset="0"/>
              </a:rPr>
              <a:t> </a:t>
            </a:r>
            <a:fld id="{23B54F64-4D77-425A-BD5E-0504AD8FCA49}" type="slidenum">
              <a:rPr lang="en-US" sz="1400" smtClean="0">
                <a:latin typeface="Arial" panose="020B0604020202020204" pitchFamily="34" charset="0"/>
                <a:cs typeface="Arial" panose="020B0604020202020204" pitchFamily="34" charset="0"/>
              </a:rPr>
              <a:t>‹#›</a:t>
            </a:fld>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96774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8600" y="990600"/>
            <a:ext cx="4267200" cy="51355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4267200" cy="51355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0" name="Straight Connector 9"/>
          <p:cNvCxnSpPr/>
          <p:nvPr userDrawn="1"/>
        </p:nvCxnSpPr>
        <p:spPr>
          <a:xfrm>
            <a:off x="228600" y="6232022"/>
            <a:ext cx="8686800" cy="0"/>
          </a:xfrm>
          <a:prstGeom prst="line">
            <a:avLst/>
          </a:prstGeom>
          <a:ln w="9525">
            <a:solidFill>
              <a:srgbClr val="043253"/>
            </a:solidFill>
          </a:ln>
        </p:spPr>
        <p:style>
          <a:lnRef idx="1">
            <a:schemeClr val="accent1"/>
          </a:lnRef>
          <a:fillRef idx="0">
            <a:schemeClr val="accent1"/>
          </a:fillRef>
          <a:effectRef idx="0">
            <a:schemeClr val="accent1"/>
          </a:effectRef>
          <a:fontRef idx="minor">
            <a:schemeClr val="tx1"/>
          </a:fontRef>
        </p:style>
      </p:cxnSp>
      <p:sp>
        <p:nvSpPr>
          <p:cNvPr id="11" name="Footer Placeholder 4"/>
          <p:cNvSpPr txBox="1">
            <a:spLocks/>
          </p:cNvSpPr>
          <p:nvPr userDrawn="1"/>
        </p:nvSpPr>
        <p:spPr>
          <a:xfrm>
            <a:off x="2587431" y="6389370"/>
            <a:ext cx="3969139" cy="365760"/>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rgbClr val="04325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spc="300" dirty="0" smtClean="0">
                <a:latin typeface="Arial" panose="020B0604020202020204" pitchFamily="34" charset="0"/>
                <a:cs typeface="Arial" panose="020B0604020202020204" pitchFamily="34" charset="0"/>
              </a:rPr>
              <a:t>L</a:t>
            </a:r>
            <a:r>
              <a:rPr lang="en-US" sz="1200" b="1" spc="300" dirty="0" smtClean="0">
                <a:latin typeface="Arial" panose="020B0604020202020204" pitchFamily="34" charset="0"/>
                <a:cs typeface="Arial" panose="020B0604020202020204" pitchFamily="34" charset="0"/>
              </a:rPr>
              <a:t>EAD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T</a:t>
            </a:r>
            <a:r>
              <a:rPr lang="en-US" sz="1200" b="1" spc="300" dirty="0" smtClean="0">
                <a:latin typeface="Arial" panose="020B0604020202020204" pitchFamily="34" charset="0"/>
                <a:cs typeface="Arial" panose="020B0604020202020204" pitchFamily="34" charset="0"/>
              </a:rPr>
              <a:t>RANSFORM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D</a:t>
            </a:r>
            <a:r>
              <a:rPr lang="en-US" sz="1200" b="1" spc="300" dirty="0" smtClean="0">
                <a:latin typeface="Arial" panose="020B0604020202020204" pitchFamily="34" charset="0"/>
                <a:cs typeface="Arial" panose="020B0604020202020204" pitchFamily="34" charset="0"/>
              </a:rPr>
              <a:t>ELIVER</a:t>
            </a:r>
            <a:endParaRPr lang="en-US" b="1" spc="300" dirty="0">
              <a:latin typeface="Arial" panose="020B0604020202020204" pitchFamily="34" charset="0"/>
              <a:cs typeface="Arial" panose="020B0604020202020204" pitchFamily="34" charset="0"/>
            </a:endParaRPr>
          </a:p>
        </p:txBody>
      </p:sp>
      <p:cxnSp>
        <p:nvCxnSpPr>
          <p:cNvPr id="12" name="Straight Connector 11"/>
          <p:cNvCxnSpPr/>
          <p:nvPr userDrawn="1"/>
        </p:nvCxnSpPr>
        <p:spPr>
          <a:xfrm>
            <a:off x="228600" y="892996"/>
            <a:ext cx="8686800" cy="0"/>
          </a:xfrm>
          <a:prstGeom prst="line">
            <a:avLst/>
          </a:prstGeom>
          <a:ln w="28575">
            <a:solidFill>
              <a:srgbClr val="043253"/>
            </a:solidFill>
          </a:ln>
        </p:spPr>
        <p:style>
          <a:lnRef idx="1">
            <a:schemeClr val="accent1"/>
          </a:lnRef>
          <a:fillRef idx="0">
            <a:schemeClr val="accent1"/>
          </a:fillRef>
          <a:effectRef idx="0">
            <a:schemeClr val="accent1"/>
          </a:effectRef>
          <a:fontRef idx="minor">
            <a:schemeClr val="tx1"/>
          </a:fontRef>
        </p:style>
      </p:cxnSp>
      <p:pic>
        <p:nvPicPr>
          <p:cNvPr id="14" name="Picture 13" descr="4C_FS_HORZ_wTreasuryTa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62800" y="6256946"/>
            <a:ext cx="1752600" cy="553453"/>
          </a:xfrm>
          <a:prstGeom prst="rect">
            <a:avLst/>
          </a:prstGeom>
        </p:spPr>
      </p:pic>
      <p:sp>
        <p:nvSpPr>
          <p:cNvPr id="15" name="Content Placeholder 21"/>
          <p:cNvSpPr>
            <a:spLocks noGrp="1"/>
          </p:cNvSpPr>
          <p:nvPr>
            <p:ph sz="quarter" idx="11" hasCustomPrompt="1"/>
          </p:nvPr>
        </p:nvSpPr>
        <p:spPr>
          <a:xfrm>
            <a:off x="228600" y="152400"/>
            <a:ext cx="8686800" cy="685800"/>
          </a:xfrm>
          <a:prstGeom prst="rect">
            <a:avLst/>
          </a:prstGeom>
        </p:spPr>
        <p:txBody>
          <a:bodyPr/>
          <a:lstStyle>
            <a:lvl1pPr marL="0" indent="0">
              <a:spcBef>
                <a:spcPts val="0"/>
              </a:spcBef>
              <a:buNone/>
              <a:defRPr sz="36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text</a:t>
            </a:r>
            <a:endParaRPr lang="en-US" dirty="0"/>
          </a:p>
        </p:txBody>
      </p:sp>
      <p:sp>
        <p:nvSpPr>
          <p:cNvPr id="22" name="Slide Number Placeholder 5"/>
          <p:cNvSpPr txBox="1">
            <a:spLocks/>
          </p:cNvSpPr>
          <p:nvPr userDrawn="1"/>
        </p:nvSpPr>
        <p:spPr>
          <a:xfrm>
            <a:off x="152400" y="6400800"/>
            <a:ext cx="1143000"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latin typeface="Arial" panose="020B0604020202020204" pitchFamily="34" charset="0"/>
                <a:cs typeface="Arial" panose="020B0604020202020204" pitchFamily="34" charset="0"/>
              </a:rPr>
              <a:t>Page</a:t>
            </a:r>
            <a:r>
              <a:rPr lang="en-US" sz="1400" baseline="0" dirty="0" smtClean="0">
                <a:latin typeface="Arial" panose="020B0604020202020204" pitchFamily="34" charset="0"/>
                <a:cs typeface="Arial" panose="020B0604020202020204" pitchFamily="34" charset="0"/>
              </a:rPr>
              <a:t> </a:t>
            </a:r>
            <a:fld id="{23B54F64-4D77-425A-BD5E-0504AD8FCA49}" type="slidenum">
              <a:rPr lang="en-US" sz="1400" smtClean="0">
                <a:latin typeface="Arial" panose="020B0604020202020204" pitchFamily="34" charset="0"/>
                <a:cs typeface="Arial" panose="020B0604020202020204" pitchFamily="34" charset="0"/>
              </a:rPr>
              <a:t>‹#›</a:t>
            </a:fld>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9677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0F877D-93D5-4C83-A059-A4CFCCD9643F}" type="datetimeFigureOut">
              <a:rPr lang="en-US" smtClean="0"/>
              <a:t>5/5/2016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66661E-2F71-4D96-B383-8831570FCCB3}" type="slidenum">
              <a:rPr lang="en-US" smtClean="0"/>
              <a:t>‹#›</a:t>
            </a:fld>
            <a:endParaRPr lang="en-US"/>
          </a:p>
        </p:txBody>
      </p:sp>
    </p:spTree>
    <p:extLst>
      <p:ext uri="{BB962C8B-B14F-4D97-AF65-F5344CB8AC3E}">
        <p14:creationId xmlns:p14="http://schemas.microsoft.com/office/powerpoint/2010/main" val="35988403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1_Text Content">
    <p:spTree>
      <p:nvGrpSpPr>
        <p:cNvPr id="1" name=""/>
        <p:cNvGrpSpPr/>
        <p:nvPr/>
      </p:nvGrpSpPr>
      <p:grpSpPr>
        <a:xfrm>
          <a:off x="0" y="0"/>
          <a:ext cx="0" cy="0"/>
          <a:chOff x="0" y="0"/>
          <a:chExt cx="0" cy="0"/>
        </a:xfrm>
      </p:grpSpPr>
      <p:sp>
        <p:nvSpPr>
          <p:cNvPr id="15" name="Content Placeholder 2"/>
          <p:cNvSpPr txBox="1">
            <a:spLocks/>
          </p:cNvSpPr>
          <p:nvPr userDrawn="1"/>
        </p:nvSpPr>
        <p:spPr>
          <a:xfrm>
            <a:off x="228600" y="965676"/>
            <a:ext cx="8686800" cy="520652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smtClean="0">
              <a:latin typeface="Arial" panose="020B0604020202020204" pitchFamily="34" charset="0"/>
              <a:cs typeface="Arial" panose="020B0604020202020204" pitchFamily="34" charset="0"/>
            </a:endParaRPr>
          </a:p>
        </p:txBody>
      </p:sp>
      <p:cxnSp>
        <p:nvCxnSpPr>
          <p:cNvPr id="16" name="Straight Connector 15"/>
          <p:cNvCxnSpPr/>
          <p:nvPr userDrawn="1"/>
        </p:nvCxnSpPr>
        <p:spPr>
          <a:xfrm>
            <a:off x="228600" y="6232022"/>
            <a:ext cx="8686800" cy="0"/>
          </a:xfrm>
          <a:prstGeom prst="line">
            <a:avLst/>
          </a:prstGeom>
          <a:ln w="9525">
            <a:solidFill>
              <a:srgbClr val="043253"/>
            </a:solidFill>
          </a:ln>
        </p:spPr>
        <p:style>
          <a:lnRef idx="1">
            <a:schemeClr val="accent1"/>
          </a:lnRef>
          <a:fillRef idx="0">
            <a:schemeClr val="accent1"/>
          </a:fillRef>
          <a:effectRef idx="0">
            <a:schemeClr val="accent1"/>
          </a:effectRef>
          <a:fontRef idx="minor">
            <a:schemeClr val="tx1"/>
          </a:fontRef>
        </p:style>
      </p:cxnSp>
      <p:sp>
        <p:nvSpPr>
          <p:cNvPr id="17" name="Footer Placeholder 4"/>
          <p:cNvSpPr txBox="1">
            <a:spLocks/>
          </p:cNvSpPr>
          <p:nvPr userDrawn="1"/>
        </p:nvSpPr>
        <p:spPr>
          <a:xfrm>
            <a:off x="2587431" y="6389370"/>
            <a:ext cx="3969139" cy="365760"/>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rgbClr val="04325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spc="300" dirty="0" smtClean="0">
                <a:latin typeface="Arial" panose="020B0604020202020204" pitchFamily="34" charset="0"/>
                <a:cs typeface="Arial" panose="020B0604020202020204" pitchFamily="34" charset="0"/>
              </a:rPr>
              <a:t>L</a:t>
            </a:r>
            <a:r>
              <a:rPr lang="en-US" sz="1200" b="1" spc="300" dirty="0" smtClean="0">
                <a:latin typeface="Arial" panose="020B0604020202020204" pitchFamily="34" charset="0"/>
                <a:cs typeface="Arial" panose="020B0604020202020204" pitchFamily="34" charset="0"/>
              </a:rPr>
              <a:t>EAD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T</a:t>
            </a:r>
            <a:r>
              <a:rPr lang="en-US" sz="1200" b="1" spc="300" dirty="0" smtClean="0">
                <a:latin typeface="Arial" panose="020B0604020202020204" pitchFamily="34" charset="0"/>
                <a:cs typeface="Arial" panose="020B0604020202020204" pitchFamily="34" charset="0"/>
              </a:rPr>
              <a:t>RANSFORM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D</a:t>
            </a:r>
            <a:r>
              <a:rPr lang="en-US" sz="1200" b="1" spc="300" dirty="0" smtClean="0">
                <a:latin typeface="Arial" panose="020B0604020202020204" pitchFamily="34" charset="0"/>
                <a:cs typeface="Arial" panose="020B0604020202020204" pitchFamily="34" charset="0"/>
              </a:rPr>
              <a:t>ELIVER</a:t>
            </a:r>
            <a:endParaRPr lang="en-US" b="1" spc="300" dirty="0">
              <a:latin typeface="Arial" panose="020B0604020202020204" pitchFamily="34" charset="0"/>
              <a:cs typeface="Arial" panose="020B0604020202020204" pitchFamily="34" charset="0"/>
            </a:endParaRPr>
          </a:p>
        </p:txBody>
      </p:sp>
      <p:sp>
        <p:nvSpPr>
          <p:cNvPr id="19" name="Slide Number Placeholder 5"/>
          <p:cNvSpPr txBox="1">
            <a:spLocks/>
          </p:cNvSpPr>
          <p:nvPr userDrawn="1"/>
        </p:nvSpPr>
        <p:spPr>
          <a:xfrm>
            <a:off x="152400" y="6400800"/>
            <a:ext cx="1143000"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latin typeface="Arial" panose="020B0604020202020204" pitchFamily="34" charset="0"/>
                <a:cs typeface="Arial" panose="020B0604020202020204" pitchFamily="34" charset="0"/>
              </a:rPr>
              <a:t>Page</a:t>
            </a:r>
            <a:r>
              <a:rPr lang="en-US" sz="1400" baseline="0" dirty="0" smtClean="0">
                <a:latin typeface="Arial" panose="020B0604020202020204" pitchFamily="34" charset="0"/>
                <a:cs typeface="Arial" panose="020B0604020202020204" pitchFamily="34" charset="0"/>
              </a:rPr>
              <a:t> </a:t>
            </a:r>
            <a:fld id="{23B54F64-4D77-425A-BD5E-0504AD8FCA49}" type="slidenum">
              <a:rPr lang="en-US" sz="1400" smtClean="0">
                <a:latin typeface="Arial" panose="020B0604020202020204" pitchFamily="34" charset="0"/>
                <a:cs typeface="Arial" panose="020B0604020202020204" pitchFamily="34" charset="0"/>
              </a:rPr>
              <a:t>‹#›</a:t>
            </a:fld>
            <a:endParaRPr lang="en-US" sz="1600" dirty="0">
              <a:latin typeface="Arial" panose="020B0604020202020204" pitchFamily="34" charset="0"/>
              <a:cs typeface="Arial" panose="020B0604020202020204" pitchFamily="34" charset="0"/>
            </a:endParaRPr>
          </a:p>
        </p:txBody>
      </p:sp>
      <p:pic>
        <p:nvPicPr>
          <p:cNvPr id="20" name="Picture 19" descr="4C_FS_HORZ_wTreasuryTa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62800" y="6256946"/>
            <a:ext cx="1752600" cy="553453"/>
          </a:xfrm>
          <a:prstGeom prst="rect">
            <a:avLst/>
          </a:prstGeom>
        </p:spPr>
      </p:pic>
      <p:sp>
        <p:nvSpPr>
          <p:cNvPr id="10" name="Content Placeholder 21"/>
          <p:cNvSpPr>
            <a:spLocks noGrp="1"/>
          </p:cNvSpPr>
          <p:nvPr>
            <p:ph sz="quarter" idx="11" hasCustomPrompt="1"/>
          </p:nvPr>
        </p:nvSpPr>
        <p:spPr>
          <a:xfrm>
            <a:off x="228600" y="152400"/>
            <a:ext cx="8686800" cy="685800"/>
          </a:xfrm>
          <a:prstGeom prst="rect">
            <a:avLst/>
          </a:prstGeom>
        </p:spPr>
        <p:txBody>
          <a:bodyPr/>
          <a:lstStyle>
            <a:lvl1pPr marL="0" indent="0">
              <a:spcBef>
                <a:spcPts val="0"/>
              </a:spcBef>
              <a:buNone/>
              <a:defRPr sz="36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text</a:t>
            </a:r>
            <a:endParaRPr lang="en-US" dirty="0"/>
          </a:p>
        </p:txBody>
      </p:sp>
    </p:spTree>
    <p:extLst>
      <p:ext uri="{BB962C8B-B14F-4D97-AF65-F5344CB8AC3E}">
        <p14:creationId xmlns:p14="http://schemas.microsoft.com/office/powerpoint/2010/main" val="145197970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ext Content">
    <p:spTree>
      <p:nvGrpSpPr>
        <p:cNvPr id="1" name=""/>
        <p:cNvGrpSpPr/>
        <p:nvPr/>
      </p:nvGrpSpPr>
      <p:grpSpPr>
        <a:xfrm>
          <a:off x="0" y="0"/>
          <a:ext cx="0" cy="0"/>
          <a:chOff x="0" y="0"/>
          <a:chExt cx="0" cy="0"/>
        </a:xfrm>
      </p:grpSpPr>
      <p:sp>
        <p:nvSpPr>
          <p:cNvPr id="15" name="Content Placeholder 2"/>
          <p:cNvSpPr txBox="1">
            <a:spLocks/>
          </p:cNvSpPr>
          <p:nvPr userDrawn="1"/>
        </p:nvSpPr>
        <p:spPr>
          <a:xfrm>
            <a:off x="228600" y="965676"/>
            <a:ext cx="8686800" cy="520652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smtClean="0">
              <a:latin typeface="Arial" panose="020B0604020202020204" pitchFamily="34" charset="0"/>
              <a:cs typeface="Arial" panose="020B0604020202020204" pitchFamily="34" charset="0"/>
            </a:endParaRPr>
          </a:p>
        </p:txBody>
      </p:sp>
      <p:cxnSp>
        <p:nvCxnSpPr>
          <p:cNvPr id="16" name="Straight Connector 15"/>
          <p:cNvCxnSpPr/>
          <p:nvPr userDrawn="1"/>
        </p:nvCxnSpPr>
        <p:spPr>
          <a:xfrm>
            <a:off x="228600" y="6232022"/>
            <a:ext cx="8686800" cy="0"/>
          </a:xfrm>
          <a:prstGeom prst="line">
            <a:avLst/>
          </a:prstGeom>
          <a:ln w="9525">
            <a:solidFill>
              <a:srgbClr val="043253"/>
            </a:solidFill>
          </a:ln>
        </p:spPr>
        <p:style>
          <a:lnRef idx="1">
            <a:schemeClr val="accent1"/>
          </a:lnRef>
          <a:fillRef idx="0">
            <a:schemeClr val="accent1"/>
          </a:fillRef>
          <a:effectRef idx="0">
            <a:schemeClr val="accent1"/>
          </a:effectRef>
          <a:fontRef idx="minor">
            <a:schemeClr val="tx1"/>
          </a:fontRef>
        </p:style>
      </p:cxnSp>
      <p:sp>
        <p:nvSpPr>
          <p:cNvPr id="17" name="Footer Placeholder 4"/>
          <p:cNvSpPr txBox="1">
            <a:spLocks/>
          </p:cNvSpPr>
          <p:nvPr userDrawn="1"/>
        </p:nvSpPr>
        <p:spPr>
          <a:xfrm>
            <a:off x="2587431" y="6389370"/>
            <a:ext cx="3969139" cy="365760"/>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rgbClr val="04325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spc="300" dirty="0" smtClean="0">
                <a:latin typeface="Arial" panose="020B0604020202020204" pitchFamily="34" charset="0"/>
                <a:cs typeface="Arial" panose="020B0604020202020204" pitchFamily="34" charset="0"/>
              </a:rPr>
              <a:t>L</a:t>
            </a:r>
            <a:r>
              <a:rPr lang="en-US" sz="1200" b="1" spc="300" dirty="0" smtClean="0">
                <a:latin typeface="Arial" panose="020B0604020202020204" pitchFamily="34" charset="0"/>
                <a:cs typeface="Arial" panose="020B0604020202020204" pitchFamily="34" charset="0"/>
              </a:rPr>
              <a:t>EAD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T</a:t>
            </a:r>
            <a:r>
              <a:rPr lang="en-US" sz="1200" b="1" spc="300" dirty="0" smtClean="0">
                <a:latin typeface="Arial" panose="020B0604020202020204" pitchFamily="34" charset="0"/>
                <a:cs typeface="Arial" panose="020B0604020202020204" pitchFamily="34" charset="0"/>
              </a:rPr>
              <a:t>RANSFORM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D</a:t>
            </a:r>
            <a:r>
              <a:rPr lang="en-US" sz="1200" b="1" spc="300" dirty="0" smtClean="0">
                <a:latin typeface="Arial" panose="020B0604020202020204" pitchFamily="34" charset="0"/>
                <a:cs typeface="Arial" panose="020B0604020202020204" pitchFamily="34" charset="0"/>
              </a:rPr>
              <a:t>ELIVER</a:t>
            </a:r>
            <a:endParaRPr lang="en-US" b="1" spc="300" dirty="0">
              <a:latin typeface="Arial" panose="020B0604020202020204" pitchFamily="34" charset="0"/>
              <a:cs typeface="Arial" panose="020B0604020202020204" pitchFamily="34" charset="0"/>
            </a:endParaRPr>
          </a:p>
        </p:txBody>
      </p:sp>
      <p:sp>
        <p:nvSpPr>
          <p:cNvPr id="19" name="Slide Number Placeholder 5"/>
          <p:cNvSpPr txBox="1">
            <a:spLocks/>
          </p:cNvSpPr>
          <p:nvPr userDrawn="1"/>
        </p:nvSpPr>
        <p:spPr>
          <a:xfrm>
            <a:off x="152400" y="6400800"/>
            <a:ext cx="1143000"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latin typeface="Arial" panose="020B0604020202020204" pitchFamily="34" charset="0"/>
                <a:cs typeface="Arial" panose="020B0604020202020204" pitchFamily="34" charset="0"/>
              </a:rPr>
              <a:t>Page</a:t>
            </a:r>
            <a:r>
              <a:rPr lang="en-US" sz="1400" baseline="0" dirty="0" smtClean="0">
                <a:latin typeface="Arial" panose="020B0604020202020204" pitchFamily="34" charset="0"/>
                <a:cs typeface="Arial" panose="020B0604020202020204" pitchFamily="34" charset="0"/>
              </a:rPr>
              <a:t> </a:t>
            </a:r>
            <a:fld id="{23B54F64-4D77-425A-BD5E-0504AD8FCA49}" type="slidenum">
              <a:rPr lang="en-US" sz="1400" smtClean="0">
                <a:latin typeface="Arial" panose="020B0604020202020204" pitchFamily="34" charset="0"/>
                <a:cs typeface="Arial" panose="020B0604020202020204" pitchFamily="34" charset="0"/>
              </a:rPr>
              <a:t>‹#›</a:t>
            </a:fld>
            <a:endParaRPr lang="en-US" sz="1600" dirty="0">
              <a:latin typeface="Arial" panose="020B0604020202020204" pitchFamily="34" charset="0"/>
              <a:cs typeface="Arial" panose="020B0604020202020204" pitchFamily="34" charset="0"/>
            </a:endParaRPr>
          </a:p>
        </p:txBody>
      </p:sp>
      <p:pic>
        <p:nvPicPr>
          <p:cNvPr id="20" name="Picture 19" descr="4C_FS_HORZ_wTreasuryTa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62800" y="6256946"/>
            <a:ext cx="1752600" cy="553453"/>
          </a:xfrm>
          <a:prstGeom prst="rect">
            <a:avLst/>
          </a:prstGeom>
        </p:spPr>
      </p:pic>
      <p:sp>
        <p:nvSpPr>
          <p:cNvPr id="10" name="Content Placeholder 21"/>
          <p:cNvSpPr>
            <a:spLocks noGrp="1"/>
          </p:cNvSpPr>
          <p:nvPr>
            <p:ph sz="quarter" idx="11" hasCustomPrompt="1"/>
          </p:nvPr>
        </p:nvSpPr>
        <p:spPr>
          <a:xfrm>
            <a:off x="228600" y="152400"/>
            <a:ext cx="8686800" cy="685800"/>
          </a:xfrm>
          <a:prstGeom prst="rect">
            <a:avLst/>
          </a:prstGeom>
        </p:spPr>
        <p:txBody>
          <a:bodyPr/>
          <a:lstStyle>
            <a:lvl1pPr marL="0" indent="0">
              <a:spcBef>
                <a:spcPts val="0"/>
              </a:spcBef>
              <a:buNone/>
              <a:defRPr sz="36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text</a:t>
            </a:r>
            <a:endParaRPr lang="en-US" dirty="0"/>
          </a:p>
        </p:txBody>
      </p:sp>
    </p:spTree>
    <p:extLst>
      <p:ext uri="{BB962C8B-B14F-4D97-AF65-F5344CB8AC3E}">
        <p14:creationId xmlns:p14="http://schemas.microsoft.com/office/powerpoint/2010/main" val="374235509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8_Text Content">
    <p:spTree>
      <p:nvGrpSpPr>
        <p:cNvPr id="1" name=""/>
        <p:cNvGrpSpPr/>
        <p:nvPr/>
      </p:nvGrpSpPr>
      <p:grpSpPr>
        <a:xfrm>
          <a:off x="0" y="0"/>
          <a:ext cx="0" cy="0"/>
          <a:chOff x="0" y="0"/>
          <a:chExt cx="0" cy="0"/>
        </a:xfrm>
      </p:grpSpPr>
      <p:sp>
        <p:nvSpPr>
          <p:cNvPr id="15" name="Content Placeholder 2"/>
          <p:cNvSpPr txBox="1">
            <a:spLocks/>
          </p:cNvSpPr>
          <p:nvPr userDrawn="1"/>
        </p:nvSpPr>
        <p:spPr>
          <a:xfrm>
            <a:off x="228600" y="965676"/>
            <a:ext cx="8686800" cy="520652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smtClean="0">
              <a:latin typeface="Arial" panose="020B0604020202020204" pitchFamily="34" charset="0"/>
              <a:cs typeface="Arial" panose="020B0604020202020204" pitchFamily="34" charset="0"/>
            </a:endParaRPr>
          </a:p>
        </p:txBody>
      </p:sp>
      <p:cxnSp>
        <p:nvCxnSpPr>
          <p:cNvPr id="16" name="Straight Connector 15"/>
          <p:cNvCxnSpPr/>
          <p:nvPr userDrawn="1"/>
        </p:nvCxnSpPr>
        <p:spPr>
          <a:xfrm>
            <a:off x="228600" y="6232022"/>
            <a:ext cx="8686800" cy="0"/>
          </a:xfrm>
          <a:prstGeom prst="line">
            <a:avLst/>
          </a:prstGeom>
          <a:ln w="9525">
            <a:solidFill>
              <a:srgbClr val="043253"/>
            </a:solidFill>
          </a:ln>
        </p:spPr>
        <p:style>
          <a:lnRef idx="1">
            <a:schemeClr val="accent1"/>
          </a:lnRef>
          <a:fillRef idx="0">
            <a:schemeClr val="accent1"/>
          </a:fillRef>
          <a:effectRef idx="0">
            <a:schemeClr val="accent1"/>
          </a:effectRef>
          <a:fontRef idx="minor">
            <a:schemeClr val="tx1"/>
          </a:fontRef>
        </p:style>
      </p:cxnSp>
      <p:sp>
        <p:nvSpPr>
          <p:cNvPr id="17" name="Footer Placeholder 4"/>
          <p:cNvSpPr txBox="1">
            <a:spLocks/>
          </p:cNvSpPr>
          <p:nvPr userDrawn="1"/>
        </p:nvSpPr>
        <p:spPr>
          <a:xfrm>
            <a:off x="2587431" y="6389370"/>
            <a:ext cx="3969139" cy="365760"/>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rgbClr val="04325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spc="300" dirty="0" smtClean="0">
                <a:latin typeface="Arial" panose="020B0604020202020204" pitchFamily="34" charset="0"/>
                <a:cs typeface="Arial" panose="020B0604020202020204" pitchFamily="34" charset="0"/>
              </a:rPr>
              <a:t>L</a:t>
            </a:r>
            <a:r>
              <a:rPr lang="en-US" sz="1200" b="1" spc="300" dirty="0" smtClean="0">
                <a:latin typeface="Arial" panose="020B0604020202020204" pitchFamily="34" charset="0"/>
                <a:cs typeface="Arial" panose="020B0604020202020204" pitchFamily="34" charset="0"/>
              </a:rPr>
              <a:t>EAD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T</a:t>
            </a:r>
            <a:r>
              <a:rPr lang="en-US" sz="1200" b="1" spc="300" dirty="0" smtClean="0">
                <a:latin typeface="Arial" panose="020B0604020202020204" pitchFamily="34" charset="0"/>
                <a:cs typeface="Arial" panose="020B0604020202020204" pitchFamily="34" charset="0"/>
              </a:rPr>
              <a:t>RANSFORM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D</a:t>
            </a:r>
            <a:r>
              <a:rPr lang="en-US" sz="1200" b="1" spc="300" dirty="0" smtClean="0">
                <a:latin typeface="Arial" panose="020B0604020202020204" pitchFamily="34" charset="0"/>
                <a:cs typeface="Arial" panose="020B0604020202020204" pitchFamily="34" charset="0"/>
              </a:rPr>
              <a:t>ELIVER</a:t>
            </a:r>
            <a:endParaRPr lang="en-US" b="1" spc="300" dirty="0">
              <a:latin typeface="Arial" panose="020B0604020202020204" pitchFamily="34" charset="0"/>
              <a:cs typeface="Arial" panose="020B0604020202020204" pitchFamily="34" charset="0"/>
            </a:endParaRPr>
          </a:p>
        </p:txBody>
      </p:sp>
      <p:cxnSp>
        <p:nvCxnSpPr>
          <p:cNvPr id="18" name="Straight Connector 17"/>
          <p:cNvCxnSpPr/>
          <p:nvPr userDrawn="1"/>
        </p:nvCxnSpPr>
        <p:spPr>
          <a:xfrm>
            <a:off x="228600" y="892996"/>
            <a:ext cx="8686800" cy="0"/>
          </a:xfrm>
          <a:prstGeom prst="line">
            <a:avLst/>
          </a:prstGeom>
          <a:ln w="28575">
            <a:solidFill>
              <a:srgbClr val="043253"/>
            </a:solidFill>
          </a:ln>
        </p:spPr>
        <p:style>
          <a:lnRef idx="1">
            <a:schemeClr val="accent1"/>
          </a:lnRef>
          <a:fillRef idx="0">
            <a:schemeClr val="accent1"/>
          </a:fillRef>
          <a:effectRef idx="0">
            <a:schemeClr val="accent1"/>
          </a:effectRef>
          <a:fontRef idx="minor">
            <a:schemeClr val="tx1"/>
          </a:fontRef>
        </p:style>
      </p:cxnSp>
      <p:sp>
        <p:nvSpPr>
          <p:cNvPr id="19" name="Slide Number Placeholder 5"/>
          <p:cNvSpPr txBox="1">
            <a:spLocks/>
          </p:cNvSpPr>
          <p:nvPr userDrawn="1"/>
        </p:nvSpPr>
        <p:spPr>
          <a:xfrm>
            <a:off x="152400" y="6400800"/>
            <a:ext cx="1143000"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latin typeface="Arial" panose="020B0604020202020204" pitchFamily="34" charset="0"/>
                <a:cs typeface="Arial" panose="020B0604020202020204" pitchFamily="34" charset="0"/>
              </a:rPr>
              <a:t>Page</a:t>
            </a:r>
            <a:r>
              <a:rPr lang="en-US" sz="1400" baseline="0" dirty="0" smtClean="0">
                <a:latin typeface="Arial" panose="020B0604020202020204" pitchFamily="34" charset="0"/>
                <a:cs typeface="Arial" panose="020B0604020202020204" pitchFamily="34" charset="0"/>
              </a:rPr>
              <a:t> </a:t>
            </a:r>
            <a:fld id="{23B54F64-4D77-425A-BD5E-0504AD8FCA49}" type="slidenum">
              <a:rPr lang="en-US" sz="1400" smtClean="0">
                <a:latin typeface="Arial" panose="020B0604020202020204" pitchFamily="34" charset="0"/>
                <a:cs typeface="Arial" panose="020B0604020202020204" pitchFamily="34" charset="0"/>
              </a:rPr>
              <a:t>‹#›</a:t>
            </a:fld>
            <a:endParaRPr lang="en-US" sz="1600" dirty="0">
              <a:latin typeface="Arial" panose="020B0604020202020204" pitchFamily="34" charset="0"/>
              <a:cs typeface="Arial" panose="020B0604020202020204" pitchFamily="34" charset="0"/>
            </a:endParaRPr>
          </a:p>
        </p:txBody>
      </p:sp>
      <p:pic>
        <p:nvPicPr>
          <p:cNvPr id="20" name="Picture 19" descr="4C_FS_HORZ_wTreasuryTa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62800" y="6256946"/>
            <a:ext cx="1752600" cy="553453"/>
          </a:xfrm>
          <a:prstGeom prst="rect">
            <a:avLst/>
          </a:prstGeom>
        </p:spPr>
      </p:pic>
      <p:sp>
        <p:nvSpPr>
          <p:cNvPr id="22" name="Content Placeholder 21"/>
          <p:cNvSpPr>
            <a:spLocks noGrp="1"/>
          </p:cNvSpPr>
          <p:nvPr>
            <p:ph sz="quarter" idx="10" hasCustomPrompt="1"/>
          </p:nvPr>
        </p:nvSpPr>
        <p:spPr>
          <a:xfrm>
            <a:off x="228600" y="965676"/>
            <a:ext cx="8686800" cy="5206524"/>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1"/>
          <p:cNvSpPr>
            <a:spLocks noGrp="1"/>
          </p:cNvSpPr>
          <p:nvPr>
            <p:ph sz="quarter" idx="11" hasCustomPrompt="1"/>
          </p:nvPr>
        </p:nvSpPr>
        <p:spPr>
          <a:xfrm>
            <a:off x="228600" y="152400"/>
            <a:ext cx="8686800" cy="685800"/>
          </a:xfrm>
          <a:prstGeom prst="rect">
            <a:avLst/>
          </a:prstGeom>
        </p:spPr>
        <p:txBody>
          <a:bodyPr/>
          <a:lstStyle>
            <a:lvl1pPr marL="0" indent="0">
              <a:spcBef>
                <a:spcPts val="0"/>
              </a:spcBef>
              <a:buNone/>
              <a:defRPr sz="36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text</a:t>
            </a:r>
            <a:endParaRPr lang="en-US" dirty="0"/>
          </a:p>
        </p:txBody>
      </p:sp>
    </p:spTree>
    <p:extLst>
      <p:ext uri="{BB962C8B-B14F-4D97-AF65-F5344CB8AC3E}">
        <p14:creationId xmlns:p14="http://schemas.microsoft.com/office/powerpoint/2010/main" val="28354833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9_Text Content">
    <p:spTree>
      <p:nvGrpSpPr>
        <p:cNvPr id="1" name=""/>
        <p:cNvGrpSpPr/>
        <p:nvPr/>
      </p:nvGrpSpPr>
      <p:grpSpPr>
        <a:xfrm>
          <a:off x="0" y="0"/>
          <a:ext cx="0" cy="0"/>
          <a:chOff x="0" y="0"/>
          <a:chExt cx="0" cy="0"/>
        </a:xfrm>
      </p:grpSpPr>
      <p:sp>
        <p:nvSpPr>
          <p:cNvPr id="15" name="Content Placeholder 2"/>
          <p:cNvSpPr txBox="1">
            <a:spLocks/>
          </p:cNvSpPr>
          <p:nvPr userDrawn="1"/>
        </p:nvSpPr>
        <p:spPr>
          <a:xfrm>
            <a:off x="228600" y="965676"/>
            <a:ext cx="8686800" cy="520652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smtClean="0">
              <a:latin typeface="Arial" panose="020B0604020202020204" pitchFamily="34" charset="0"/>
              <a:cs typeface="Arial" panose="020B0604020202020204" pitchFamily="34" charset="0"/>
            </a:endParaRPr>
          </a:p>
        </p:txBody>
      </p:sp>
      <p:cxnSp>
        <p:nvCxnSpPr>
          <p:cNvPr id="16" name="Straight Connector 15"/>
          <p:cNvCxnSpPr/>
          <p:nvPr userDrawn="1"/>
        </p:nvCxnSpPr>
        <p:spPr>
          <a:xfrm>
            <a:off x="228600" y="6232022"/>
            <a:ext cx="8686800" cy="0"/>
          </a:xfrm>
          <a:prstGeom prst="line">
            <a:avLst/>
          </a:prstGeom>
          <a:ln w="9525">
            <a:solidFill>
              <a:srgbClr val="043253"/>
            </a:solidFill>
          </a:ln>
        </p:spPr>
        <p:style>
          <a:lnRef idx="1">
            <a:schemeClr val="accent1"/>
          </a:lnRef>
          <a:fillRef idx="0">
            <a:schemeClr val="accent1"/>
          </a:fillRef>
          <a:effectRef idx="0">
            <a:schemeClr val="accent1"/>
          </a:effectRef>
          <a:fontRef idx="minor">
            <a:schemeClr val="tx1"/>
          </a:fontRef>
        </p:style>
      </p:cxnSp>
      <p:sp>
        <p:nvSpPr>
          <p:cNvPr id="17" name="Footer Placeholder 4"/>
          <p:cNvSpPr txBox="1">
            <a:spLocks/>
          </p:cNvSpPr>
          <p:nvPr userDrawn="1"/>
        </p:nvSpPr>
        <p:spPr>
          <a:xfrm>
            <a:off x="2587431" y="6389370"/>
            <a:ext cx="3969139" cy="365760"/>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rgbClr val="04325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spc="300" dirty="0" smtClean="0">
                <a:latin typeface="Arial" panose="020B0604020202020204" pitchFamily="34" charset="0"/>
                <a:cs typeface="Arial" panose="020B0604020202020204" pitchFamily="34" charset="0"/>
              </a:rPr>
              <a:t>L</a:t>
            </a:r>
            <a:r>
              <a:rPr lang="en-US" sz="1200" b="1" spc="300" dirty="0" smtClean="0">
                <a:latin typeface="Arial" panose="020B0604020202020204" pitchFamily="34" charset="0"/>
                <a:cs typeface="Arial" panose="020B0604020202020204" pitchFamily="34" charset="0"/>
              </a:rPr>
              <a:t>EAD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T</a:t>
            </a:r>
            <a:r>
              <a:rPr lang="en-US" sz="1200" b="1" spc="300" dirty="0" smtClean="0">
                <a:latin typeface="Arial" panose="020B0604020202020204" pitchFamily="34" charset="0"/>
                <a:cs typeface="Arial" panose="020B0604020202020204" pitchFamily="34" charset="0"/>
              </a:rPr>
              <a:t>RANSFORM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D</a:t>
            </a:r>
            <a:r>
              <a:rPr lang="en-US" sz="1200" b="1" spc="300" dirty="0" smtClean="0">
                <a:latin typeface="Arial" panose="020B0604020202020204" pitchFamily="34" charset="0"/>
                <a:cs typeface="Arial" panose="020B0604020202020204" pitchFamily="34" charset="0"/>
              </a:rPr>
              <a:t>ELIVER</a:t>
            </a:r>
            <a:endParaRPr lang="en-US" b="1" spc="300" dirty="0">
              <a:latin typeface="Arial" panose="020B0604020202020204" pitchFamily="34" charset="0"/>
              <a:cs typeface="Arial" panose="020B0604020202020204" pitchFamily="34" charset="0"/>
            </a:endParaRPr>
          </a:p>
        </p:txBody>
      </p:sp>
      <p:cxnSp>
        <p:nvCxnSpPr>
          <p:cNvPr id="18" name="Straight Connector 17"/>
          <p:cNvCxnSpPr/>
          <p:nvPr userDrawn="1"/>
        </p:nvCxnSpPr>
        <p:spPr>
          <a:xfrm>
            <a:off x="228600" y="892996"/>
            <a:ext cx="8686800" cy="0"/>
          </a:xfrm>
          <a:prstGeom prst="line">
            <a:avLst/>
          </a:prstGeom>
          <a:ln w="28575">
            <a:solidFill>
              <a:srgbClr val="043253"/>
            </a:solidFill>
          </a:ln>
        </p:spPr>
        <p:style>
          <a:lnRef idx="1">
            <a:schemeClr val="accent1"/>
          </a:lnRef>
          <a:fillRef idx="0">
            <a:schemeClr val="accent1"/>
          </a:fillRef>
          <a:effectRef idx="0">
            <a:schemeClr val="accent1"/>
          </a:effectRef>
          <a:fontRef idx="minor">
            <a:schemeClr val="tx1"/>
          </a:fontRef>
        </p:style>
      </p:cxnSp>
      <p:sp>
        <p:nvSpPr>
          <p:cNvPr id="19" name="Slide Number Placeholder 5"/>
          <p:cNvSpPr txBox="1">
            <a:spLocks/>
          </p:cNvSpPr>
          <p:nvPr userDrawn="1"/>
        </p:nvSpPr>
        <p:spPr>
          <a:xfrm>
            <a:off x="152400" y="6400800"/>
            <a:ext cx="1143000"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latin typeface="Arial" panose="020B0604020202020204" pitchFamily="34" charset="0"/>
                <a:cs typeface="Arial" panose="020B0604020202020204" pitchFamily="34" charset="0"/>
              </a:rPr>
              <a:t>Page</a:t>
            </a:r>
            <a:r>
              <a:rPr lang="en-US" sz="1400" baseline="0" dirty="0" smtClean="0">
                <a:latin typeface="Arial" panose="020B0604020202020204" pitchFamily="34" charset="0"/>
                <a:cs typeface="Arial" panose="020B0604020202020204" pitchFamily="34" charset="0"/>
              </a:rPr>
              <a:t> </a:t>
            </a:r>
            <a:fld id="{23B54F64-4D77-425A-BD5E-0504AD8FCA49}" type="slidenum">
              <a:rPr lang="en-US" sz="1400" smtClean="0">
                <a:latin typeface="Arial" panose="020B0604020202020204" pitchFamily="34" charset="0"/>
                <a:cs typeface="Arial" panose="020B0604020202020204" pitchFamily="34" charset="0"/>
              </a:rPr>
              <a:t>‹#›</a:t>
            </a:fld>
            <a:endParaRPr lang="en-US" sz="1600" dirty="0">
              <a:latin typeface="Arial" panose="020B0604020202020204" pitchFamily="34" charset="0"/>
              <a:cs typeface="Arial" panose="020B0604020202020204" pitchFamily="34" charset="0"/>
            </a:endParaRPr>
          </a:p>
        </p:txBody>
      </p:sp>
      <p:pic>
        <p:nvPicPr>
          <p:cNvPr id="20" name="Picture 19" descr="4C_FS_HORZ_wTreasuryTa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62800" y="6256946"/>
            <a:ext cx="1752600" cy="553453"/>
          </a:xfrm>
          <a:prstGeom prst="rect">
            <a:avLst/>
          </a:prstGeom>
        </p:spPr>
      </p:pic>
      <p:sp>
        <p:nvSpPr>
          <p:cNvPr id="22" name="Content Placeholder 21"/>
          <p:cNvSpPr>
            <a:spLocks noGrp="1"/>
          </p:cNvSpPr>
          <p:nvPr>
            <p:ph sz="quarter" idx="10" hasCustomPrompt="1"/>
          </p:nvPr>
        </p:nvSpPr>
        <p:spPr>
          <a:xfrm>
            <a:off x="228600" y="965676"/>
            <a:ext cx="8686800" cy="5206524"/>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1"/>
          <p:cNvSpPr>
            <a:spLocks noGrp="1"/>
          </p:cNvSpPr>
          <p:nvPr>
            <p:ph sz="quarter" idx="11" hasCustomPrompt="1"/>
          </p:nvPr>
        </p:nvSpPr>
        <p:spPr>
          <a:xfrm>
            <a:off x="228600" y="152400"/>
            <a:ext cx="8686800" cy="685800"/>
          </a:xfrm>
          <a:prstGeom prst="rect">
            <a:avLst/>
          </a:prstGeom>
        </p:spPr>
        <p:txBody>
          <a:bodyPr/>
          <a:lstStyle>
            <a:lvl1pPr marL="0" indent="0">
              <a:spcBef>
                <a:spcPts val="0"/>
              </a:spcBef>
              <a:buNone/>
              <a:defRPr sz="36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text</a:t>
            </a:r>
            <a:endParaRPr lang="en-US" dirty="0"/>
          </a:p>
        </p:txBody>
      </p:sp>
    </p:spTree>
    <p:extLst>
      <p:ext uri="{BB962C8B-B14F-4D97-AF65-F5344CB8AC3E}">
        <p14:creationId xmlns:p14="http://schemas.microsoft.com/office/powerpoint/2010/main" val="374801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Text Content">
    <p:spTree>
      <p:nvGrpSpPr>
        <p:cNvPr id="1" name=""/>
        <p:cNvGrpSpPr/>
        <p:nvPr/>
      </p:nvGrpSpPr>
      <p:grpSpPr>
        <a:xfrm>
          <a:off x="0" y="0"/>
          <a:ext cx="0" cy="0"/>
          <a:chOff x="0" y="0"/>
          <a:chExt cx="0" cy="0"/>
        </a:xfrm>
      </p:grpSpPr>
      <p:sp>
        <p:nvSpPr>
          <p:cNvPr id="15" name="Content Placeholder 2"/>
          <p:cNvSpPr txBox="1">
            <a:spLocks/>
          </p:cNvSpPr>
          <p:nvPr userDrawn="1"/>
        </p:nvSpPr>
        <p:spPr>
          <a:xfrm>
            <a:off x="228600" y="965676"/>
            <a:ext cx="8686800" cy="520652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smtClean="0">
              <a:latin typeface="Arial" panose="020B0604020202020204" pitchFamily="34" charset="0"/>
              <a:cs typeface="Arial" panose="020B0604020202020204" pitchFamily="34" charset="0"/>
            </a:endParaRPr>
          </a:p>
        </p:txBody>
      </p:sp>
      <p:cxnSp>
        <p:nvCxnSpPr>
          <p:cNvPr id="16" name="Straight Connector 15"/>
          <p:cNvCxnSpPr/>
          <p:nvPr userDrawn="1"/>
        </p:nvCxnSpPr>
        <p:spPr>
          <a:xfrm>
            <a:off x="228600" y="6232022"/>
            <a:ext cx="8686800" cy="0"/>
          </a:xfrm>
          <a:prstGeom prst="line">
            <a:avLst/>
          </a:prstGeom>
          <a:ln w="9525">
            <a:solidFill>
              <a:srgbClr val="043253"/>
            </a:solidFill>
          </a:ln>
        </p:spPr>
        <p:style>
          <a:lnRef idx="1">
            <a:schemeClr val="accent1"/>
          </a:lnRef>
          <a:fillRef idx="0">
            <a:schemeClr val="accent1"/>
          </a:fillRef>
          <a:effectRef idx="0">
            <a:schemeClr val="accent1"/>
          </a:effectRef>
          <a:fontRef idx="minor">
            <a:schemeClr val="tx1"/>
          </a:fontRef>
        </p:style>
      </p:cxnSp>
      <p:sp>
        <p:nvSpPr>
          <p:cNvPr id="17" name="Footer Placeholder 4"/>
          <p:cNvSpPr txBox="1">
            <a:spLocks/>
          </p:cNvSpPr>
          <p:nvPr userDrawn="1"/>
        </p:nvSpPr>
        <p:spPr>
          <a:xfrm>
            <a:off x="2587431" y="6389370"/>
            <a:ext cx="3969139" cy="365760"/>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rgbClr val="04325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spc="300" dirty="0" smtClean="0">
                <a:latin typeface="Arial" panose="020B0604020202020204" pitchFamily="34" charset="0"/>
                <a:cs typeface="Arial" panose="020B0604020202020204" pitchFamily="34" charset="0"/>
              </a:rPr>
              <a:t>L</a:t>
            </a:r>
            <a:r>
              <a:rPr lang="en-US" sz="1200" b="1" spc="300" dirty="0" smtClean="0">
                <a:latin typeface="Arial" panose="020B0604020202020204" pitchFamily="34" charset="0"/>
                <a:cs typeface="Arial" panose="020B0604020202020204" pitchFamily="34" charset="0"/>
              </a:rPr>
              <a:t>EAD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T</a:t>
            </a:r>
            <a:r>
              <a:rPr lang="en-US" sz="1200" b="1" spc="300" dirty="0" smtClean="0">
                <a:latin typeface="Arial" panose="020B0604020202020204" pitchFamily="34" charset="0"/>
                <a:cs typeface="Arial" panose="020B0604020202020204" pitchFamily="34" charset="0"/>
              </a:rPr>
              <a:t>RANSFORM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D</a:t>
            </a:r>
            <a:r>
              <a:rPr lang="en-US" sz="1200" b="1" spc="300" dirty="0" smtClean="0">
                <a:latin typeface="Arial" panose="020B0604020202020204" pitchFamily="34" charset="0"/>
                <a:cs typeface="Arial" panose="020B0604020202020204" pitchFamily="34" charset="0"/>
              </a:rPr>
              <a:t>ELIVER</a:t>
            </a:r>
            <a:endParaRPr lang="en-US" b="1" spc="300" dirty="0">
              <a:latin typeface="Arial" panose="020B0604020202020204" pitchFamily="34" charset="0"/>
              <a:cs typeface="Arial" panose="020B0604020202020204" pitchFamily="34" charset="0"/>
            </a:endParaRPr>
          </a:p>
        </p:txBody>
      </p:sp>
      <p:sp>
        <p:nvSpPr>
          <p:cNvPr id="19" name="Slide Number Placeholder 5"/>
          <p:cNvSpPr txBox="1">
            <a:spLocks/>
          </p:cNvSpPr>
          <p:nvPr userDrawn="1"/>
        </p:nvSpPr>
        <p:spPr>
          <a:xfrm>
            <a:off x="152400" y="6400800"/>
            <a:ext cx="1143000"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latin typeface="Arial" panose="020B0604020202020204" pitchFamily="34" charset="0"/>
                <a:cs typeface="Arial" panose="020B0604020202020204" pitchFamily="34" charset="0"/>
              </a:rPr>
              <a:t>Page</a:t>
            </a:r>
            <a:r>
              <a:rPr lang="en-US" sz="1400" baseline="0" dirty="0" smtClean="0">
                <a:latin typeface="Arial" panose="020B0604020202020204" pitchFamily="34" charset="0"/>
                <a:cs typeface="Arial" panose="020B0604020202020204" pitchFamily="34" charset="0"/>
              </a:rPr>
              <a:t> </a:t>
            </a:r>
            <a:fld id="{23B54F64-4D77-425A-BD5E-0504AD8FCA49}" type="slidenum">
              <a:rPr lang="en-US" sz="1400" smtClean="0">
                <a:latin typeface="Arial" panose="020B0604020202020204" pitchFamily="34" charset="0"/>
                <a:cs typeface="Arial" panose="020B0604020202020204" pitchFamily="34" charset="0"/>
              </a:rPr>
              <a:t>‹#›</a:t>
            </a:fld>
            <a:endParaRPr lang="en-US" sz="1600" dirty="0">
              <a:latin typeface="Arial" panose="020B0604020202020204" pitchFamily="34" charset="0"/>
              <a:cs typeface="Arial" panose="020B0604020202020204" pitchFamily="34" charset="0"/>
            </a:endParaRPr>
          </a:p>
        </p:txBody>
      </p:sp>
      <p:pic>
        <p:nvPicPr>
          <p:cNvPr id="20" name="Picture 19" descr="4C_FS_HORZ_wTreasuryTa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62800" y="6256946"/>
            <a:ext cx="1752600" cy="553453"/>
          </a:xfrm>
          <a:prstGeom prst="rect">
            <a:avLst/>
          </a:prstGeom>
        </p:spPr>
      </p:pic>
      <p:sp>
        <p:nvSpPr>
          <p:cNvPr id="10" name="Content Placeholder 21"/>
          <p:cNvSpPr>
            <a:spLocks noGrp="1"/>
          </p:cNvSpPr>
          <p:nvPr>
            <p:ph sz="quarter" idx="11" hasCustomPrompt="1"/>
          </p:nvPr>
        </p:nvSpPr>
        <p:spPr>
          <a:xfrm>
            <a:off x="228600" y="152400"/>
            <a:ext cx="8686800" cy="685800"/>
          </a:xfrm>
          <a:prstGeom prst="rect">
            <a:avLst/>
          </a:prstGeom>
        </p:spPr>
        <p:txBody>
          <a:bodyPr/>
          <a:lstStyle>
            <a:lvl1pPr marL="0" indent="0">
              <a:spcBef>
                <a:spcPts val="0"/>
              </a:spcBef>
              <a:buNone/>
              <a:defRPr sz="36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text</a:t>
            </a:r>
            <a:endParaRPr lang="en-US" dirty="0"/>
          </a:p>
        </p:txBody>
      </p:sp>
    </p:spTree>
    <p:extLst>
      <p:ext uri="{BB962C8B-B14F-4D97-AF65-F5344CB8AC3E}">
        <p14:creationId xmlns:p14="http://schemas.microsoft.com/office/powerpoint/2010/main" val="124113156"/>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Text Content">
    <p:spTree>
      <p:nvGrpSpPr>
        <p:cNvPr id="1" name=""/>
        <p:cNvGrpSpPr/>
        <p:nvPr/>
      </p:nvGrpSpPr>
      <p:grpSpPr>
        <a:xfrm>
          <a:off x="0" y="0"/>
          <a:ext cx="0" cy="0"/>
          <a:chOff x="0" y="0"/>
          <a:chExt cx="0" cy="0"/>
        </a:xfrm>
      </p:grpSpPr>
      <p:sp>
        <p:nvSpPr>
          <p:cNvPr id="15" name="Content Placeholder 2"/>
          <p:cNvSpPr txBox="1">
            <a:spLocks/>
          </p:cNvSpPr>
          <p:nvPr userDrawn="1"/>
        </p:nvSpPr>
        <p:spPr>
          <a:xfrm>
            <a:off x="228600" y="965676"/>
            <a:ext cx="8686800" cy="520652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smtClean="0">
              <a:latin typeface="Arial" panose="020B0604020202020204" pitchFamily="34" charset="0"/>
              <a:cs typeface="Arial" panose="020B0604020202020204" pitchFamily="34" charset="0"/>
            </a:endParaRPr>
          </a:p>
        </p:txBody>
      </p:sp>
      <p:cxnSp>
        <p:nvCxnSpPr>
          <p:cNvPr id="16" name="Straight Connector 15"/>
          <p:cNvCxnSpPr/>
          <p:nvPr userDrawn="1"/>
        </p:nvCxnSpPr>
        <p:spPr>
          <a:xfrm>
            <a:off x="228600" y="6232022"/>
            <a:ext cx="8686800" cy="0"/>
          </a:xfrm>
          <a:prstGeom prst="line">
            <a:avLst/>
          </a:prstGeom>
          <a:ln w="9525">
            <a:solidFill>
              <a:srgbClr val="043253"/>
            </a:solidFill>
          </a:ln>
        </p:spPr>
        <p:style>
          <a:lnRef idx="1">
            <a:schemeClr val="accent1"/>
          </a:lnRef>
          <a:fillRef idx="0">
            <a:schemeClr val="accent1"/>
          </a:fillRef>
          <a:effectRef idx="0">
            <a:schemeClr val="accent1"/>
          </a:effectRef>
          <a:fontRef idx="minor">
            <a:schemeClr val="tx1"/>
          </a:fontRef>
        </p:style>
      </p:cxnSp>
      <p:sp>
        <p:nvSpPr>
          <p:cNvPr id="17" name="Footer Placeholder 4"/>
          <p:cNvSpPr txBox="1">
            <a:spLocks/>
          </p:cNvSpPr>
          <p:nvPr userDrawn="1"/>
        </p:nvSpPr>
        <p:spPr>
          <a:xfrm>
            <a:off x="2587431" y="6389370"/>
            <a:ext cx="3969139" cy="365760"/>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rgbClr val="04325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spc="300" dirty="0" smtClean="0">
                <a:latin typeface="Arial" panose="020B0604020202020204" pitchFamily="34" charset="0"/>
                <a:cs typeface="Arial" panose="020B0604020202020204" pitchFamily="34" charset="0"/>
              </a:rPr>
              <a:t>L</a:t>
            </a:r>
            <a:r>
              <a:rPr lang="en-US" sz="1200" b="1" spc="300" dirty="0" smtClean="0">
                <a:latin typeface="Arial" panose="020B0604020202020204" pitchFamily="34" charset="0"/>
                <a:cs typeface="Arial" panose="020B0604020202020204" pitchFamily="34" charset="0"/>
              </a:rPr>
              <a:t>EAD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T</a:t>
            </a:r>
            <a:r>
              <a:rPr lang="en-US" sz="1200" b="1" spc="300" dirty="0" smtClean="0">
                <a:latin typeface="Arial" panose="020B0604020202020204" pitchFamily="34" charset="0"/>
                <a:cs typeface="Arial" panose="020B0604020202020204" pitchFamily="34" charset="0"/>
              </a:rPr>
              <a:t>RANSFORM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D</a:t>
            </a:r>
            <a:r>
              <a:rPr lang="en-US" sz="1200" b="1" spc="300" dirty="0" smtClean="0">
                <a:latin typeface="Arial" panose="020B0604020202020204" pitchFamily="34" charset="0"/>
                <a:cs typeface="Arial" panose="020B0604020202020204" pitchFamily="34" charset="0"/>
              </a:rPr>
              <a:t>ELIVER</a:t>
            </a:r>
            <a:endParaRPr lang="en-US" b="1" spc="300" dirty="0">
              <a:latin typeface="Arial" panose="020B0604020202020204" pitchFamily="34" charset="0"/>
              <a:cs typeface="Arial" panose="020B0604020202020204" pitchFamily="34" charset="0"/>
            </a:endParaRPr>
          </a:p>
        </p:txBody>
      </p:sp>
      <p:sp>
        <p:nvSpPr>
          <p:cNvPr id="19" name="Slide Number Placeholder 5"/>
          <p:cNvSpPr txBox="1">
            <a:spLocks/>
          </p:cNvSpPr>
          <p:nvPr userDrawn="1"/>
        </p:nvSpPr>
        <p:spPr>
          <a:xfrm>
            <a:off x="152400" y="6400800"/>
            <a:ext cx="1143000"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latin typeface="Arial" panose="020B0604020202020204" pitchFamily="34" charset="0"/>
                <a:cs typeface="Arial" panose="020B0604020202020204" pitchFamily="34" charset="0"/>
              </a:rPr>
              <a:t>Page</a:t>
            </a:r>
            <a:r>
              <a:rPr lang="en-US" sz="1400" baseline="0" dirty="0" smtClean="0">
                <a:latin typeface="Arial" panose="020B0604020202020204" pitchFamily="34" charset="0"/>
                <a:cs typeface="Arial" panose="020B0604020202020204" pitchFamily="34" charset="0"/>
              </a:rPr>
              <a:t> </a:t>
            </a:r>
            <a:fld id="{23B54F64-4D77-425A-BD5E-0504AD8FCA49}" type="slidenum">
              <a:rPr lang="en-US" sz="1400" smtClean="0">
                <a:latin typeface="Arial" panose="020B0604020202020204" pitchFamily="34" charset="0"/>
                <a:cs typeface="Arial" panose="020B0604020202020204" pitchFamily="34" charset="0"/>
              </a:rPr>
              <a:t>‹#›</a:t>
            </a:fld>
            <a:endParaRPr lang="en-US" sz="1600" dirty="0">
              <a:latin typeface="Arial" panose="020B0604020202020204" pitchFamily="34" charset="0"/>
              <a:cs typeface="Arial" panose="020B0604020202020204" pitchFamily="34" charset="0"/>
            </a:endParaRPr>
          </a:p>
        </p:txBody>
      </p:sp>
      <p:pic>
        <p:nvPicPr>
          <p:cNvPr id="20" name="Picture 19" descr="4C_FS_HORZ_wTreasuryTa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62800" y="6256946"/>
            <a:ext cx="1752600" cy="553453"/>
          </a:xfrm>
          <a:prstGeom prst="rect">
            <a:avLst/>
          </a:prstGeom>
        </p:spPr>
      </p:pic>
      <p:sp>
        <p:nvSpPr>
          <p:cNvPr id="10" name="Content Placeholder 21"/>
          <p:cNvSpPr>
            <a:spLocks noGrp="1"/>
          </p:cNvSpPr>
          <p:nvPr>
            <p:ph sz="quarter" idx="11" hasCustomPrompt="1"/>
          </p:nvPr>
        </p:nvSpPr>
        <p:spPr>
          <a:xfrm>
            <a:off x="228600" y="152400"/>
            <a:ext cx="8686800" cy="685800"/>
          </a:xfrm>
          <a:prstGeom prst="rect">
            <a:avLst/>
          </a:prstGeom>
        </p:spPr>
        <p:txBody>
          <a:bodyPr/>
          <a:lstStyle>
            <a:lvl1pPr marL="0" indent="0">
              <a:spcBef>
                <a:spcPts val="0"/>
              </a:spcBef>
              <a:buNone/>
              <a:defRPr sz="36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text</a:t>
            </a:r>
            <a:endParaRPr lang="en-US" dirty="0"/>
          </a:p>
        </p:txBody>
      </p:sp>
    </p:spTree>
    <p:extLst>
      <p:ext uri="{BB962C8B-B14F-4D97-AF65-F5344CB8AC3E}">
        <p14:creationId xmlns:p14="http://schemas.microsoft.com/office/powerpoint/2010/main" val="12411315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Text Content">
    <p:spTree>
      <p:nvGrpSpPr>
        <p:cNvPr id="1" name=""/>
        <p:cNvGrpSpPr/>
        <p:nvPr/>
      </p:nvGrpSpPr>
      <p:grpSpPr>
        <a:xfrm>
          <a:off x="0" y="0"/>
          <a:ext cx="0" cy="0"/>
          <a:chOff x="0" y="0"/>
          <a:chExt cx="0" cy="0"/>
        </a:xfrm>
      </p:grpSpPr>
      <p:sp>
        <p:nvSpPr>
          <p:cNvPr id="15" name="Content Placeholder 2"/>
          <p:cNvSpPr txBox="1">
            <a:spLocks/>
          </p:cNvSpPr>
          <p:nvPr userDrawn="1"/>
        </p:nvSpPr>
        <p:spPr>
          <a:xfrm>
            <a:off x="228600" y="965676"/>
            <a:ext cx="8686800" cy="520652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smtClean="0">
              <a:latin typeface="Arial" panose="020B0604020202020204" pitchFamily="34" charset="0"/>
              <a:cs typeface="Arial" panose="020B0604020202020204" pitchFamily="34" charset="0"/>
            </a:endParaRPr>
          </a:p>
        </p:txBody>
      </p:sp>
      <p:cxnSp>
        <p:nvCxnSpPr>
          <p:cNvPr id="16" name="Straight Connector 15"/>
          <p:cNvCxnSpPr/>
          <p:nvPr userDrawn="1"/>
        </p:nvCxnSpPr>
        <p:spPr>
          <a:xfrm>
            <a:off x="228600" y="6232022"/>
            <a:ext cx="8686800" cy="0"/>
          </a:xfrm>
          <a:prstGeom prst="line">
            <a:avLst/>
          </a:prstGeom>
          <a:ln w="9525">
            <a:solidFill>
              <a:srgbClr val="043253"/>
            </a:solidFill>
          </a:ln>
        </p:spPr>
        <p:style>
          <a:lnRef idx="1">
            <a:schemeClr val="accent1"/>
          </a:lnRef>
          <a:fillRef idx="0">
            <a:schemeClr val="accent1"/>
          </a:fillRef>
          <a:effectRef idx="0">
            <a:schemeClr val="accent1"/>
          </a:effectRef>
          <a:fontRef idx="minor">
            <a:schemeClr val="tx1"/>
          </a:fontRef>
        </p:style>
      </p:cxnSp>
      <p:sp>
        <p:nvSpPr>
          <p:cNvPr id="17" name="Footer Placeholder 4"/>
          <p:cNvSpPr txBox="1">
            <a:spLocks/>
          </p:cNvSpPr>
          <p:nvPr userDrawn="1"/>
        </p:nvSpPr>
        <p:spPr>
          <a:xfrm>
            <a:off x="2587431" y="6389370"/>
            <a:ext cx="3969139" cy="365760"/>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rgbClr val="04325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spc="300" dirty="0" smtClean="0">
                <a:latin typeface="Arial" panose="020B0604020202020204" pitchFamily="34" charset="0"/>
                <a:cs typeface="Arial" panose="020B0604020202020204" pitchFamily="34" charset="0"/>
              </a:rPr>
              <a:t>L</a:t>
            </a:r>
            <a:r>
              <a:rPr lang="en-US" sz="1200" b="1" spc="300" dirty="0" smtClean="0">
                <a:latin typeface="Arial" panose="020B0604020202020204" pitchFamily="34" charset="0"/>
                <a:cs typeface="Arial" panose="020B0604020202020204" pitchFamily="34" charset="0"/>
              </a:rPr>
              <a:t>EAD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T</a:t>
            </a:r>
            <a:r>
              <a:rPr lang="en-US" sz="1200" b="1" spc="300" dirty="0" smtClean="0">
                <a:latin typeface="Arial" panose="020B0604020202020204" pitchFamily="34" charset="0"/>
                <a:cs typeface="Arial" panose="020B0604020202020204" pitchFamily="34" charset="0"/>
              </a:rPr>
              <a:t>RANSFORM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D</a:t>
            </a:r>
            <a:r>
              <a:rPr lang="en-US" sz="1200" b="1" spc="300" dirty="0" smtClean="0">
                <a:latin typeface="Arial" panose="020B0604020202020204" pitchFamily="34" charset="0"/>
                <a:cs typeface="Arial" panose="020B0604020202020204" pitchFamily="34" charset="0"/>
              </a:rPr>
              <a:t>ELIVER</a:t>
            </a:r>
            <a:endParaRPr lang="en-US" b="1" spc="300" dirty="0">
              <a:latin typeface="Arial" panose="020B0604020202020204" pitchFamily="34" charset="0"/>
              <a:cs typeface="Arial" panose="020B0604020202020204" pitchFamily="34" charset="0"/>
            </a:endParaRPr>
          </a:p>
        </p:txBody>
      </p:sp>
      <p:sp>
        <p:nvSpPr>
          <p:cNvPr id="19" name="Slide Number Placeholder 5"/>
          <p:cNvSpPr txBox="1">
            <a:spLocks/>
          </p:cNvSpPr>
          <p:nvPr userDrawn="1"/>
        </p:nvSpPr>
        <p:spPr>
          <a:xfrm>
            <a:off x="152400" y="6400800"/>
            <a:ext cx="1143000"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latin typeface="Arial" panose="020B0604020202020204" pitchFamily="34" charset="0"/>
                <a:cs typeface="Arial" panose="020B0604020202020204" pitchFamily="34" charset="0"/>
              </a:rPr>
              <a:t>Page</a:t>
            </a:r>
            <a:r>
              <a:rPr lang="en-US" sz="1400" baseline="0" dirty="0" smtClean="0">
                <a:latin typeface="Arial" panose="020B0604020202020204" pitchFamily="34" charset="0"/>
                <a:cs typeface="Arial" panose="020B0604020202020204" pitchFamily="34" charset="0"/>
              </a:rPr>
              <a:t> </a:t>
            </a:r>
            <a:fld id="{23B54F64-4D77-425A-BD5E-0504AD8FCA49}" type="slidenum">
              <a:rPr lang="en-US" sz="1400" smtClean="0">
                <a:latin typeface="Arial" panose="020B0604020202020204" pitchFamily="34" charset="0"/>
                <a:cs typeface="Arial" panose="020B0604020202020204" pitchFamily="34" charset="0"/>
              </a:rPr>
              <a:t>‹#›</a:t>
            </a:fld>
            <a:endParaRPr lang="en-US" sz="1600" dirty="0">
              <a:latin typeface="Arial" panose="020B0604020202020204" pitchFamily="34" charset="0"/>
              <a:cs typeface="Arial" panose="020B0604020202020204" pitchFamily="34" charset="0"/>
            </a:endParaRPr>
          </a:p>
        </p:txBody>
      </p:sp>
      <p:pic>
        <p:nvPicPr>
          <p:cNvPr id="20" name="Picture 19" descr="4C_FS_HORZ_wTreasuryTa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62800" y="6256946"/>
            <a:ext cx="1752600" cy="553453"/>
          </a:xfrm>
          <a:prstGeom prst="rect">
            <a:avLst/>
          </a:prstGeom>
        </p:spPr>
      </p:pic>
      <p:sp>
        <p:nvSpPr>
          <p:cNvPr id="10" name="Content Placeholder 21"/>
          <p:cNvSpPr>
            <a:spLocks noGrp="1"/>
          </p:cNvSpPr>
          <p:nvPr>
            <p:ph sz="quarter" idx="11" hasCustomPrompt="1"/>
          </p:nvPr>
        </p:nvSpPr>
        <p:spPr>
          <a:xfrm>
            <a:off x="228600" y="152400"/>
            <a:ext cx="8686800" cy="685800"/>
          </a:xfrm>
          <a:prstGeom prst="rect">
            <a:avLst/>
          </a:prstGeom>
        </p:spPr>
        <p:txBody>
          <a:bodyPr/>
          <a:lstStyle>
            <a:lvl1pPr marL="0" indent="0">
              <a:spcBef>
                <a:spcPts val="0"/>
              </a:spcBef>
              <a:buNone/>
              <a:defRPr sz="36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text</a:t>
            </a:r>
            <a:endParaRPr lang="en-US" dirty="0"/>
          </a:p>
        </p:txBody>
      </p:sp>
    </p:spTree>
    <p:extLst>
      <p:ext uri="{BB962C8B-B14F-4D97-AF65-F5344CB8AC3E}">
        <p14:creationId xmlns:p14="http://schemas.microsoft.com/office/powerpoint/2010/main" val="12411315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_Text Content">
    <p:spTree>
      <p:nvGrpSpPr>
        <p:cNvPr id="1" name=""/>
        <p:cNvGrpSpPr/>
        <p:nvPr/>
      </p:nvGrpSpPr>
      <p:grpSpPr>
        <a:xfrm>
          <a:off x="0" y="0"/>
          <a:ext cx="0" cy="0"/>
          <a:chOff x="0" y="0"/>
          <a:chExt cx="0" cy="0"/>
        </a:xfrm>
      </p:grpSpPr>
      <p:sp>
        <p:nvSpPr>
          <p:cNvPr id="15" name="Content Placeholder 2"/>
          <p:cNvSpPr txBox="1">
            <a:spLocks/>
          </p:cNvSpPr>
          <p:nvPr userDrawn="1"/>
        </p:nvSpPr>
        <p:spPr>
          <a:xfrm>
            <a:off x="228600" y="965676"/>
            <a:ext cx="8686800" cy="520652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smtClean="0">
              <a:latin typeface="Arial" panose="020B0604020202020204" pitchFamily="34" charset="0"/>
              <a:cs typeface="Arial" panose="020B0604020202020204" pitchFamily="34" charset="0"/>
            </a:endParaRPr>
          </a:p>
        </p:txBody>
      </p:sp>
      <p:cxnSp>
        <p:nvCxnSpPr>
          <p:cNvPr id="16" name="Straight Connector 15"/>
          <p:cNvCxnSpPr/>
          <p:nvPr userDrawn="1"/>
        </p:nvCxnSpPr>
        <p:spPr>
          <a:xfrm>
            <a:off x="228600" y="6232022"/>
            <a:ext cx="8686800" cy="0"/>
          </a:xfrm>
          <a:prstGeom prst="line">
            <a:avLst/>
          </a:prstGeom>
          <a:ln w="9525">
            <a:solidFill>
              <a:srgbClr val="043253"/>
            </a:solidFill>
          </a:ln>
        </p:spPr>
        <p:style>
          <a:lnRef idx="1">
            <a:schemeClr val="accent1"/>
          </a:lnRef>
          <a:fillRef idx="0">
            <a:schemeClr val="accent1"/>
          </a:fillRef>
          <a:effectRef idx="0">
            <a:schemeClr val="accent1"/>
          </a:effectRef>
          <a:fontRef idx="minor">
            <a:schemeClr val="tx1"/>
          </a:fontRef>
        </p:style>
      </p:cxnSp>
      <p:sp>
        <p:nvSpPr>
          <p:cNvPr id="17" name="Footer Placeholder 4"/>
          <p:cNvSpPr txBox="1">
            <a:spLocks/>
          </p:cNvSpPr>
          <p:nvPr userDrawn="1"/>
        </p:nvSpPr>
        <p:spPr>
          <a:xfrm>
            <a:off x="2587431" y="6389370"/>
            <a:ext cx="3969139" cy="365760"/>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rgbClr val="04325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spc="300" dirty="0" smtClean="0">
                <a:latin typeface="Arial" panose="020B0604020202020204" pitchFamily="34" charset="0"/>
                <a:cs typeface="Arial" panose="020B0604020202020204" pitchFamily="34" charset="0"/>
              </a:rPr>
              <a:t>L</a:t>
            </a:r>
            <a:r>
              <a:rPr lang="en-US" sz="1200" b="1" spc="300" dirty="0" smtClean="0">
                <a:latin typeface="Arial" panose="020B0604020202020204" pitchFamily="34" charset="0"/>
                <a:cs typeface="Arial" panose="020B0604020202020204" pitchFamily="34" charset="0"/>
              </a:rPr>
              <a:t>EAD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T</a:t>
            </a:r>
            <a:r>
              <a:rPr lang="en-US" sz="1200" b="1" spc="300" dirty="0" smtClean="0">
                <a:latin typeface="Arial" panose="020B0604020202020204" pitchFamily="34" charset="0"/>
                <a:cs typeface="Arial" panose="020B0604020202020204" pitchFamily="34" charset="0"/>
              </a:rPr>
              <a:t>RANSFORM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D</a:t>
            </a:r>
            <a:r>
              <a:rPr lang="en-US" sz="1200" b="1" spc="300" dirty="0" smtClean="0">
                <a:latin typeface="Arial" panose="020B0604020202020204" pitchFamily="34" charset="0"/>
                <a:cs typeface="Arial" panose="020B0604020202020204" pitchFamily="34" charset="0"/>
              </a:rPr>
              <a:t>ELIVER</a:t>
            </a:r>
            <a:endParaRPr lang="en-US" b="1" spc="300" dirty="0">
              <a:latin typeface="Arial" panose="020B0604020202020204" pitchFamily="34" charset="0"/>
              <a:cs typeface="Arial" panose="020B0604020202020204" pitchFamily="34" charset="0"/>
            </a:endParaRPr>
          </a:p>
        </p:txBody>
      </p:sp>
      <p:sp>
        <p:nvSpPr>
          <p:cNvPr id="19" name="Slide Number Placeholder 5"/>
          <p:cNvSpPr txBox="1">
            <a:spLocks/>
          </p:cNvSpPr>
          <p:nvPr userDrawn="1"/>
        </p:nvSpPr>
        <p:spPr>
          <a:xfrm>
            <a:off x="152400" y="6400800"/>
            <a:ext cx="1143000"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latin typeface="Arial" panose="020B0604020202020204" pitchFamily="34" charset="0"/>
                <a:cs typeface="Arial" panose="020B0604020202020204" pitchFamily="34" charset="0"/>
              </a:rPr>
              <a:t>Page</a:t>
            </a:r>
            <a:r>
              <a:rPr lang="en-US" sz="1400" baseline="0" dirty="0" smtClean="0">
                <a:latin typeface="Arial" panose="020B0604020202020204" pitchFamily="34" charset="0"/>
                <a:cs typeface="Arial" panose="020B0604020202020204" pitchFamily="34" charset="0"/>
              </a:rPr>
              <a:t> </a:t>
            </a:r>
            <a:fld id="{23B54F64-4D77-425A-BD5E-0504AD8FCA49}" type="slidenum">
              <a:rPr lang="en-US" sz="1400" smtClean="0">
                <a:latin typeface="Arial" panose="020B0604020202020204" pitchFamily="34" charset="0"/>
                <a:cs typeface="Arial" panose="020B0604020202020204" pitchFamily="34" charset="0"/>
              </a:rPr>
              <a:t>‹#›</a:t>
            </a:fld>
            <a:endParaRPr lang="en-US" sz="1600" dirty="0">
              <a:latin typeface="Arial" panose="020B0604020202020204" pitchFamily="34" charset="0"/>
              <a:cs typeface="Arial" panose="020B0604020202020204" pitchFamily="34" charset="0"/>
            </a:endParaRPr>
          </a:p>
        </p:txBody>
      </p:sp>
      <p:pic>
        <p:nvPicPr>
          <p:cNvPr id="20" name="Picture 19" descr="4C_FS_HORZ_wTreasuryTa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62800" y="6256946"/>
            <a:ext cx="1752600" cy="553453"/>
          </a:xfrm>
          <a:prstGeom prst="rect">
            <a:avLst/>
          </a:prstGeom>
        </p:spPr>
      </p:pic>
      <p:sp>
        <p:nvSpPr>
          <p:cNvPr id="10" name="Content Placeholder 21"/>
          <p:cNvSpPr>
            <a:spLocks noGrp="1"/>
          </p:cNvSpPr>
          <p:nvPr>
            <p:ph sz="quarter" idx="11" hasCustomPrompt="1"/>
          </p:nvPr>
        </p:nvSpPr>
        <p:spPr>
          <a:xfrm>
            <a:off x="228600" y="152400"/>
            <a:ext cx="8686800" cy="685800"/>
          </a:xfrm>
          <a:prstGeom prst="rect">
            <a:avLst/>
          </a:prstGeom>
        </p:spPr>
        <p:txBody>
          <a:bodyPr/>
          <a:lstStyle>
            <a:lvl1pPr marL="0" indent="0">
              <a:spcBef>
                <a:spcPts val="0"/>
              </a:spcBef>
              <a:buNone/>
              <a:defRPr sz="36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text</a:t>
            </a:r>
            <a:endParaRPr lang="en-US" dirty="0"/>
          </a:p>
        </p:txBody>
      </p:sp>
    </p:spTree>
    <p:extLst>
      <p:ext uri="{BB962C8B-B14F-4D97-AF65-F5344CB8AC3E}">
        <p14:creationId xmlns:p14="http://schemas.microsoft.com/office/powerpoint/2010/main" val="12411315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6_Text Content">
    <p:spTree>
      <p:nvGrpSpPr>
        <p:cNvPr id="1" name=""/>
        <p:cNvGrpSpPr/>
        <p:nvPr/>
      </p:nvGrpSpPr>
      <p:grpSpPr>
        <a:xfrm>
          <a:off x="0" y="0"/>
          <a:ext cx="0" cy="0"/>
          <a:chOff x="0" y="0"/>
          <a:chExt cx="0" cy="0"/>
        </a:xfrm>
      </p:grpSpPr>
      <p:sp>
        <p:nvSpPr>
          <p:cNvPr id="15" name="Content Placeholder 2"/>
          <p:cNvSpPr txBox="1">
            <a:spLocks/>
          </p:cNvSpPr>
          <p:nvPr userDrawn="1"/>
        </p:nvSpPr>
        <p:spPr>
          <a:xfrm>
            <a:off x="228600" y="965676"/>
            <a:ext cx="8686800" cy="520652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smtClean="0">
              <a:latin typeface="Arial" panose="020B0604020202020204" pitchFamily="34" charset="0"/>
              <a:cs typeface="Arial" panose="020B0604020202020204" pitchFamily="34" charset="0"/>
            </a:endParaRPr>
          </a:p>
        </p:txBody>
      </p:sp>
      <p:cxnSp>
        <p:nvCxnSpPr>
          <p:cNvPr id="16" name="Straight Connector 15"/>
          <p:cNvCxnSpPr/>
          <p:nvPr userDrawn="1"/>
        </p:nvCxnSpPr>
        <p:spPr>
          <a:xfrm>
            <a:off x="228600" y="6232022"/>
            <a:ext cx="8686800" cy="0"/>
          </a:xfrm>
          <a:prstGeom prst="line">
            <a:avLst/>
          </a:prstGeom>
          <a:ln w="9525">
            <a:solidFill>
              <a:srgbClr val="043253"/>
            </a:solidFill>
          </a:ln>
        </p:spPr>
        <p:style>
          <a:lnRef idx="1">
            <a:schemeClr val="accent1"/>
          </a:lnRef>
          <a:fillRef idx="0">
            <a:schemeClr val="accent1"/>
          </a:fillRef>
          <a:effectRef idx="0">
            <a:schemeClr val="accent1"/>
          </a:effectRef>
          <a:fontRef idx="minor">
            <a:schemeClr val="tx1"/>
          </a:fontRef>
        </p:style>
      </p:cxnSp>
      <p:sp>
        <p:nvSpPr>
          <p:cNvPr id="17" name="Footer Placeholder 4"/>
          <p:cNvSpPr txBox="1">
            <a:spLocks/>
          </p:cNvSpPr>
          <p:nvPr userDrawn="1"/>
        </p:nvSpPr>
        <p:spPr>
          <a:xfrm>
            <a:off x="2587431" y="6389370"/>
            <a:ext cx="3969139" cy="365760"/>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rgbClr val="04325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spc="300" dirty="0" smtClean="0">
                <a:latin typeface="Arial" panose="020B0604020202020204" pitchFamily="34" charset="0"/>
                <a:cs typeface="Arial" panose="020B0604020202020204" pitchFamily="34" charset="0"/>
              </a:rPr>
              <a:t>L</a:t>
            </a:r>
            <a:r>
              <a:rPr lang="en-US" sz="1200" b="1" spc="300" dirty="0" smtClean="0">
                <a:latin typeface="Arial" panose="020B0604020202020204" pitchFamily="34" charset="0"/>
                <a:cs typeface="Arial" panose="020B0604020202020204" pitchFamily="34" charset="0"/>
              </a:rPr>
              <a:t>EAD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T</a:t>
            </a:r>
            <a:r>
              <a:rPr lang="en-US" sz="1200" b="1" spc="300" dirty="0" smtClean="0">
                <a:latin typeface="Arial" panose="020B0604020202020204" pitchFamily="34" charset="0"/>
                <a:cs typeface="Arial" panose="020B0604020202020204" pitchFamily="34" charset="0"/>
              </a:rPr>
              <a:t>RANSFORM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D</a:t>
            </a:r>
            <a:r>
              <a:rPr lang="en-US" sz="1200" b="1" spc="300" dirty="0" smtClean="0">
                <a:latin typeface="Arial" panose="020B0604020202020204" pitchFamily="34" charset="0"/>
                <a:cs typeface="Arial" panose="020B0604020202020204" pitchFamily="34" charset="0"/>
              </a:rPr>
              <a:t>ELIVER</a:t>
            </a:r>
            <a:endParaRPr lang="en-US" b="1" spc="300" dirty="0">
              <a:latin typeface="Arial" panose="020B0604020202020204" pitchFamily="34" charset="0"/>
              <a:cs typeface="Arial" panose="020B0604020202020204" pitchFamily="34" charset="0"/>
            </a:endParaRPr>
          </a:p>
        </p:txBody>
      </p:sp>
      <p:sp>
        <p:nvSpPr>
          <p:cNvPr id="19" name="Slide Number Placeholder 5"/>
          <p:cNvSpPr txBox="1">
            <a:spLocks/>
          </p:cNvSpPr>
          <p:nvPr userDrawn="1"/>
        </p:nvSpPr>
        <p:spPr>
          <a:xfrm>
            <a:off x="152400" y="6400800"/>
            <a:ext cx="1143000"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latin typeface="Arial" panose="020B0604020202020204" pitchFamily="34" charset="0"/>
                <a:cs typeface="Arial" panose="020B0604020202020204" pitchFamily="34" charset="0"/>
              </a:rPr>
              <a:t>Page</a:t>
            </a:r>
            <a:r>
              <a:rPr lang="en-US" sz="1400" baseline="0" dirty="0" smtClean="0">
                <a:latin typeface="Arial" panose="020B0604020202020204" pitchFamily="34" charset="0"/>
                <a:cs typeface="Arial" panose="020B0604020202020204" pitchFamily="34" charset="0"/>
              </a:rPr>
              <a:t> </a:t>
            </a:r>
            <a:fld id="{23B54F64-4D77-425A-BD5E-0504AD8FCA49}" type="slidenum">
              <a:rPr lang="en-US" sz="1400" smtClean="0">
                <a:latin typeface="Arial" panose="020B0604020202020204" pitchFamily="34" charset="0"/>
                <a:cs typeface="Arial" panose="020B0604020202020204" pitchFamily="34" charset="0"/>
              </a:rPr>
              <a:t>‹#›</a:t>
            </a:fld>
            <a:endParaRPr lang="en-US" sz="1600" dirty="0">
              <a:latin typeface="Arial" panose="020B0604020202020204" pitchFamily="34" charset="0"/>
              <a:cs typeface="Arial" panose="020B0604020202020204" pitchFamily="34" charset="0"/>
            </a:endParaRPr>
          </a:p>
        </p:txBody>
      </p:sp>
      <p:pic>
        <p:nvPicPr>
          <p:cNvPr id="20" name="Picture 19" descr="4C_FS_HORZ_wTreasuryTa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62800" y="6256946"/>
            <a:ext cx="1752600" cy="553453"/>
          </a:xfrm>
          <a:prstGeom prst="rect">
            <a:avLst/>
          </a:prstGeom>
        </p:spPr>
      </p:pic>
      <p:sp>
        <p:nvSpPr>
          <p:cNvPr id="10" name="Content Placeholder 21"/>
          <p:cNvSpPr>
            <a:spLocks noGrp="1"/>
          </p:cNvSpPr>
          <p:nvPr>
            <p:ph sz="quarter" idx="11" hasCustomPrompt="1"/>
          </p:nvPr>
        </p:nvSpPr>
        <p:spPr>
          <a:xfrm>
            <a:off x="228600" y="152400"/>
            <a:ext cx="8686800" cy="685800"/>
          </a:xfrm>
          <a:prstGeom prst="rect">
            <a:avLst/>
          </a:prstGeom>
        </p:spPr>
        <p:txBody>
          <a:bodyPr/>
          <a:lstStyle>
            <a:lvl1pPr marL="0" indent="0">
              <a:spcBef>
                <a:spcPts val="0"/>
              </a:spcBef>
              <a:buNone/>
              <a:defRPr sz="36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text</a:t>
            </a:r>
            <a:endParaRPr lang="en-US" dirty="0"/>
          </a:p>
        </p:txBody>
      </p:sp>
    </p:spTree>
    <p:extLst>
      <p:ext uri="{BB962C8B-B14F-4D97-AF65-F5344CB8AC3E}">
        <p14:creationId xmlns:p14="http://schemas.microsoft.com/office/powerpoint/2010/main" val="12411315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7_Text Content">
    <p:spTree>
      <p:nvGrpSpPr>
        <p:cNvPr id="1" name=""/>
        <p:cNvGrpSpPr/>
        <p:nvPr/>
      </p:nvGrpSpPr>
      <p:grpSpPr>
        <a:xfrm>
          <a:off x="0" y="0"/>
          <a:ext cx="0" cy="0"/>
          <a:chOff x="0" y="0"/>
          <a:chExt cx="0" cy="0"/>
        </a:xfrm>
      </p:grpSpPr>
      <p:sp>
        <p:nvSpPr>
          <p:cNvPr id="15" name="Content Placeholder 2"/>
          <p:cNvSpPr txBox="1">
            <a:spLocks/>
          </p:cNvSpPr>
          <p:nvPr userDrawn="1"/>
        </p:nvSpPr>
        <p:spPr>
          <a:xfrm>
            <a:off x="228600" y="965676"/>
            <a:ext cx="8686800" cy="520652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smtClean="0">
              <a:latin typeface="Arial" panose="020B0604020202020204" pitchFamily="34" charset="0"/>
              <a:cs typeface="Arial" panose="020B0604020202020204" pitchFamily="34" charset="0"/>
            </a:endParaRPr>
          </a:p>
        </p:txBody>
      </p:sp>
      <p:cxnSp>
        <p:nvCxnSpPr>
          <p:cNvPr id="16" name="Straight Connector 15"/>
          <p:cNvCxnSpPr/>
          <p:nvPr userDrawn="1"/>
        </p:nvCxnSpPr>
        <p:spPr>
          <a:xfrm>
            <a:off x="228600" y="6232022"/>
            <a:ext cx="8686800" cy="0"/>
          </a:xfrm>
          <a:prstGeom prst="line">
            <a:avLst/>
          </a:prstGeom>
          <a:ln w="9525">
            <a:solidFill>
              <a:srgbClr val="043253"/>
            </a:solidFill>
          </a:ln>
        </p:spPr>
        <p:style>
          <a:lnRef idx="1">
            <a:schemeClr val="accent1"/>
          </a:lnRef>
          <a:fillRef idx="0">
            <a:schemeClr val="accent1"/>
          </a:fillRef>
          <a:effectRef idx="0">
            <a:schemeClr val="accent1"/>
          </a:effectRef>
          <a:fontRef idx="minor">
            <a:schemeClr val="tx1"/>
          </a:fontRef>
        </p:style>
      </p:cxnSp>
      <p:sp>
        <p:nvSpPr>
          <p:cNvPr id="17" name="Footer Placeholder 4"/>
          <p:cNvSpPr txBox="1">
            <a:spLocks/>
          </p:cNvSpPr>
          <p:nvPr userDrawn="1"/>
        </p:nvSpPr>
        <p:spPr>
          <a:xfrm>
            <a:off x="2587431" y="6389370"/>
            <a:ext cx="3969139" cy="365760"/>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rgbClr val="04325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spc="300" dirty="0" smtClean="0">
                <a:latin typeface="Arial" panose="020B0604020202020204" pitchFamily="34" charset="0"/>
                <a:cs typeface="Arial" panose="020B0604020202020204" pitchFamily="34" charset="0"/>
              </a:rPr>
              <a:t>L</a:t>
            </a:r>
            <a:r>
              <a:rPr lang="en-US" sz="1200" b="1" spc="300" dirty="0" smtClean="0">
                <a:latin typeface="Arial" panose="020B0604020202020204" pitchFamily="34" charset="0"/>
                <a:cs typeface="Arial" panose="020B0604020202020204" pitchFamily="34" charset="0"/>
              </a:rPr>
              <a:t>EAD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T</a:t>
            </a:r>
            <a:r>
              <a:rPr lang="en-US" sz="1200" b="1" spc="300" dirty="0" smtClean="0">
                <a:latin typeface="Arial" panose="020B0604020202020204" pitchFamily="34" charset="0"/>
                <a:cs typeface="Arial" panose="020B0604020202020204" pitchFamily="34" charset="0"/>
              </a:rPr>
              <a:t>RANSFORM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D</a:t>
            </a:r>
            <a:r>
              <a:rPr lang="en-US" sz="1200" b="1" spc="300" dirty="0" smtClean="0">
                <a:latin typeface="Arial" panose="020B0604020202020204" pitchFamily="34" charset="0"/>
                <a:cs typeface="Arial" panose="020B0604020202020204" pitchFamily="34" charset="0"/>
              </a:rPr>
              <a:t>ELIVER</a:t>
            </a:r>
            <a:endParaRPr lang="en-US" b="1" spc="300" dirty="0">
              <a:latin typeface="Arial" panose="020B0604020202020204" pitchFamily="34" charset="0"/>
              <a:cs typeface="Arial" panose="020B0604020202020204" pitchFamily="34" charset="0"/>
            </a:endParaRPr>
          </a:p>
        </p:txBody>
      </p:sp>
      <p:sp>
        <p:nvSpPr>
          <p:cNvPr id="19" name="Slide Number Placeholder 5"/>
          <p:cNvSpPr txBox="1">
            <a:spLocks/>
          </p:cNvSpPr>
          <p:nvPr userDrawn="1"/>
        </p:nvSpPr>
        <p:spPr>
          <a:xfrm>
            <a:off x="152400" y="6400800"/>
            <a:ext cx="1143000"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latin typeface="Arial" panose="020B0604020202020204" pitchFamily="34" charset="0"/>
                <a:cs typeface="Arial" panose="020B0604020202020204" pitchFamily="34" charset="0"/>
              </a:rPr>
              <a:t>Page</a:t>
            </a:r>
            <a:r>
              <a:rPr lang="en-US" sz="1400" baseline="0" dirty="0" smtClean="0">
                <a:latin typeface="Arial" panose="020B0604020202020204" pitchFamily="34" charset="0"/>
                <a:cs typeface="Arial" panose="020B0604020202020204" pitchFamily="34" charset="0"/>
              </a:rPr>
              <a:t> </a:t>
            </a:r>
            <a:fld id="{23B54F64-4D77-425A-BD5E-0504AD8FCA49}" type="slidenum">
              <a:rPr lang="en-US" sz="1400" smtClean="0">
                <a:latin typeface="Arial" panose="020B0604020202020204" pitchFamily="34" charset="0"/>
                <a:cs typeface="Arial" panose="020B0604020202020204" pitchFamily="34" charset="0"/>
              </a:rPr>
              <a:t>‹#›</a:t>
            </a:fld>
            <a:endParaRPr lang="en-US" sz="1600" dirty="0">
              <a:latin typeface="Arial" panose="020B0604020202020204" pitchFamily="34" charset="0"/>
              <a:cs typeface="Arial" panose="020B0604020202020204" pitchFamily="34" charset="0"/>
            </a:endParaRPr>
          </a:p>
        </p:txBody>
      </p:sp>
      <p:pic>
        <p:nvPicPr>
          <p:cNvPr id="20" name="Picture 19" descr="4C_FS_HORZ_wTreasuryTa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62800" y="6256946"/>
            <a:ext cx="1752600" cy="553453"/>
          </a:xfrm>
          <a:prstGeom prst="rect">
            <a:avLst/>
          </a:prstGeom>
        </p:spPr>
      </p:pic>
      <p:sp>
        <p:nvSpPr>
          <p:cNvPr id="10" name="Content Placeholder 21"/>
          <p:cNvSpPr>
            <a:spLocks noGrp="1"/>
          </p:cNvSpPr>
          <p:nvPr>
            <p:ph sz="quarter" idx="11" hasCustomPrompt="1"/>
          </p:nvPr>
        </p:nvSpPr>
        <p:spPr>
          <a:xfrm>
            <a:off x="228600" y="152400"/>
            <a:ext cx="8686800" cy="685800"/>
          </a:xfrm>
          <a:prstGeom prst="rect">
            <a:avLst/>
          </a:prstGeom>
        </p:spPr>
        <p:txBody>
          <a:bodyPr/>
          <a:lstStyle>
            <a:lvl1pPr marL="0" indent="0">
              <a:spcBef>
                <a:spcPts val="0"/>
              </a:spcBef>
              <a:buNone/>
              <a:defRPr sz="36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text</a:t>
            </a:r>
            <a:endParaRPr lang="en-US" dirty="0"/>
          </a:p>
        </p:txBody>
      </p:sp>
    </p:spTree>
    <p:extLst>
      <p:ext uri="{BB962C8B-B14F-4D97-AF65-F5344CB8AC3E}">
        <p14:creationId xmlns:p14="http://schemas.microsoft.com/office/powerpoint/2010/main" val="13549843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A0F877D-93D5-4C83-A059-A4CFCCD9643F}" type="datetimeFigureOut">
              <a:rPr lang="en-US" smtClean="0"/>
              <a:t>5/5/2016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66661E-2F71-4D96-B383-8831570FCCB3}" type="slidenum">
              <a:rPr lang="en-US" smtClean="0"/>
              <a:t>‹#›</a:t>
            </a:fld>
            <a:endParaRPr lang="en-US"/>
          </a:p>
        </p:txBody>
      </p:sp>
    </p:spTree>
    <p:extLst>
      <p:ext uri="{BB962C8B-B14F-4D97-AF65-F5344CB8AC3E}">
        <p14:creationId xmlns:p14="http://schemas.microsoft.com/office/powerpoint/2010/main" val="34061269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0_Text Content">
    <p:spTree>
      <p:nvGrpSpPr>
        <p:cNvPr id="1" name=""/>
        <p:cNvGrpSpPr/>
        <p:nvPr/>
      </p:nvGrpSpPr>
      <p:grpSpPr>
        <a:xfrm>
          <a:off x="0" y="0"/>
          <a:ext cx="0" cy="0"/>
          <a:chOff x="0" y="0"/>
          <a:chExt cx="0" cy="0"/>
        </a:xfrm>
      </p:grpSpPr>
      <p:sp>
        <p:nvSpPr>
          <p:cNvPr id="15" name="Content Placeholder 2"/>
          <p:cNvSpPr txBox="1">
            <a:spLocks/>
          </p:cNvSpPr>
          <p:nvPr userDrawn="1"/>
        </p:nvSpPr>
        <p:spPr>
          <a:xfrm>
            <a:off x="228600" y="965676"/>
            <a:ext cx="8686800" cy="520652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smtClean="0">
              <a:latin typeface="Arial" panose="020B0604020202020204" pitchFamily="34" charset="0"/>
              <a:cs typeface="Arial" panose="020B0604020202020204" pitchFamily="34" charset="0"/>
            </a:endParaRPr>
          </a:p>
        </p:txBody>
      </p:sp>
      <p:cxnSp>
        <p:nvCxnSpPr>
          <p:cNvPr id="16" name="Straight Connector 15"/>
          <p:cNvCxnSpPr/>
          <p:nvPr userDrawn="1"/>
        </p:nvCxnSpPr>
        <p:spPr>
          <a:xfrm>
            <a:off x="228600" y="6232022"/>
            <a:ext cx="8686800" cy="0"/>
          </a:xfrm>
          <a:prstGeom prst="line">
            <a:avLst/>
          </a:prstGeom>
          <a:ln w="9525">
            <a:solidFill>
              <a:srgbClr val="043253"/>
            </a:solidFill>
          </a:ln>
        </p:spPr>
        <p:style>
          <a:lnRef idx="1">
            <a:schemeClr val="accent1"/>
          </a:lnRef>
          <a:fillRef idx="0">
            <a:schemeClr val="accent1"/>
          </a:fillRef>
          <a:effectRef idx="0">
            <a:schemeClr val="accent1"/>
          </a:effectRef>
          <a:fontRef idx="minor">
            <a:schemeClr val="tx1"/>
          </a:fontRef>
        </p:style>
      </p:cxnSp>
      <p:sp>
        <p:nvSpPr>
          <p:cNvPr id="17" name="Footer Placeholder 4"/>
          <p:cNvSpPr txBox="1">
            <a:spLocks/>
          </p:cNvSpPr>
          <p:nvPr userDrawn="1"/>
        </p:nvSpPr>
        <p:spPr>
          <a:xfrm>
            <a:off x="2587431" y="6389370"/>
            <a:ext cx="3969139" cy="365760"/>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rgbClr val="04325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spc="300" dirty="0" smtClean="0">
                <a:latin typeface="Arial" panose="020B0604020202020204" pitchFamily="34" charset="0"/>
                <a:cs typeface="Arial" panose="020B0604020202020204" pitchFamily="34" charset="0"/>
              </a:rPr>
              <a:t>L</a:t>
            </a:r>
            <a:r>
              <a:rPr lang="en-US" sz="1200" b="1" spc="300" dirty="0" smtClean="0">
                <a:latin typeface="Arial" panose="020B0604020202020204" pitchFamily="34" charset="0"/>
                <a:cs typeface="Arial" panose="020B0604020202020204" pitchFamily="34" charset="0"/>
              </a:rPr>
              <a:t>EAD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T</a:t>
            </a:r>
            <a:r>
              <a:rPr lang="en-US" sz="1200" b="1" spc="300" dirty="0" smtClean="0">
                <a:latin typeface="Arial" panose="020B0604020202020204" pitchFamily="34" charset="0"/>
                <a:cs typeface="Arial" panose="020B0604020202020204" pitchFamily="34" charset="0"/>
              </a:rPr>
              <a:t>RANSFORM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D</a:t>
            </a:r>
            <a:r>
              <a:rPr lang="en-US" sz="1200" b="1" spc="300" dirty="0" smtClean="0">
                <a:latin typeface="Arial" panose="020B0604020202020204" pitchFamily="34" charset="0"/>
                <a:cs typeface="Arial" panose="020B0604020202020204" pitchFamily="34" charset="0"/>
              </a:rPr>
              <a:t>ELIVER</a:t>
            </a:r>
            <a:endParaRPr lang="en-US" b="1" spc="300" dirty="0">
              <a:latin typeface="Arial" panose="020B0604020202020204" pitchFamily="34" charset="0"/>
              <a:cs typeface="Arial" panose="020B0604020202020204" pitchFamily="34" charset="0"/>
            </a:endParaRPr>
          </a:p>
        </p:txBody>
      </p:sp>
      <p:sp>
        <p:nvSpPr>
          <p:cNvPr id="19" name="Slide Number Placeholder 5"/>
          <p:cNvSpPr txBox="1">
            <a:spLocks/>
          </p:cNvSpPr>
          <p:nvPr userDrawn="1"/>
        </p:nvSpPr>
        <p:spPr>
          <a:xfrm>
            <a:off x="152400" y="6400800"/>
            <a:ext cx="1143000"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latin typeface="Arial" panose="020B0604020202020204" pitchFamily="34" charset="0"/>
                <a:cs typeface="Arial" panose="020B0604020202020204" pitchFamily="34" charset="0"/>
              </a:rPr>
              <a:t>Page</a:t>
            </a:r>
            <a:r>
              <a:rPr lang="en-US" sz="1400" baseline="0" dirty="0" smtClean="0">
                <a:latin typeface="Arial" panose="020B0604020202020204" pitchFamily="34" charset="0"/>
                <a:cs typeface="Arial" panose="020B0604020202020204" pitchFamily="34" charset="0"/>
              </a:rPr>
              <a:t> </a:t>
            </a:r>
            <a:fld id="{23B54F64-4D77-425A-BD5E-0504AD8FCA49}" type="slidenum">
              <a:rPr lang="en-US" sz="1400" smtClean="0">
                <a:latin typeface="Arial" panose="020B0604020202020204" pitchFamily="34" charset="0"/>
                <a:cs typeface="Arial" panose="020B0604020202020204" pitchFamily="34" charset="0"/>
              </a:rPr>
              <a:t>‹#›</a:t>
            </a:fld>
            <a:endParaRPr lang="en-US" sz="1600" dirty="0">
              <a:latin typeface="Arial" panose="020B0604020202020204" pitchFamily="34" charset="0"/>
              <a:cs typeface="Arial" panose="020B0604020202020204" pitchFamily="34" charset="0"/>
            </a:endParaRPr>
          </a:p>
        </p:txBody>
      </p:sp>
      <p:pic>
        <p:nvPicPr>
          <p:cNvPr id="20" name="Picture 19" descr="4C_FS_HORZ_wTreasuryTa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62800" y="6256946"/>
            <a:ext cx="1752600" cy="553453"/>
          </a:xfrm>
          <a:prstGeom prst="rect">
            <a:avLst/>
          </a:prstGeom>
        </p:spPr>
      </p:pic>
      <p:sp>
        <p:nvSpPr>
          <p:cNvPr id="10" name="Content Placeholder 21"/>
          <p:cNvSpPr>
            <a:spLocks noGrp="1"/>
          </p:cNvSpPr>
          <p:nvPr>
            <p:ph sz="quarter" idx="11" hasCustomPrompt="1"/>
          </p:nvPr>
        </p:nvSpPr>
        <p:spPr>
          <a:xfrm>
            <a:off x="228600" y="152400"/>
            <a:ext cx="8686800" cy="685800"/>
          </a:xfrm>
          <a:prstGeom prst="rect">
            <a:avLst/>
          </a:prstGeom>
        </p:spPr>
        <p:txBody>
          <a:bodyPr/>
          <a:lstStyle>
            <a:lvl1pPr marL="0" indent="0">
              <a:spcBef>
                <a:spcPts val="0"/>
              </a:spcBef>
              <a:buNone/>
              <a:defRPr sz="36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text</a:t>
            </a:r>
            <a:endParaRPr lang="en-US" dirty="0"/>
          </a:p>
        </p:txBody>
      </p:sp>
    </p:spTree>
    <p:extLst>
      <p:ext uri="{BB962C8B-B14F-4D97-AF65-F5344CB8AC3E}">
        <p14:creationId xmlns:p14="http://schemas.microsoft.com/office/powerpoint/2010/main" val="1354984383"/>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ext Content">
    <p:spTree>
      <p:nvGrpSpPr>
        <p:cNvPr id="1" name=""/>
        <p:cNvGrpSpPr/>
        <p:nvPr/>
      </p:nvGrpSpPr>
      <p:grpSpPr>
        <a:xfrm>
          <a:off x="0" y="0"/>
          <a:ext cx="0" cy="0"/>
          <a:chOff x="0" y="0"/>
          <a:chExt cx="0" cy="0"/>
        </a:xfrm>
      </p:grpSpPr>
      <p:sp>
        <p:nvSpPr>
          <p:cNvPr id="15" name="Content Placeholder 2"/>
          <p:cNvSpPr txBox="1">
            <a:spLocks/>
          </p:cNvSpPr>
          <p:nvPr userDrawn="1"/>
        </p:nvSpPr>
        <p:spPr>
          <a:xfrm>
            <a:off x="228600" y="965676"/>
            <a:ext cx="8686800" cy="520652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smtClean="0">
              <a:latin typeface="Arial" panose="020B0604020202020204" pitchFamily="34" charset="0"/>
              <a:cs typeface="Arial" panose="020B0604020202020204" pitchFamily="34" charset="0"/>
            </a:endParaRPr>
          </a:p>
        </p:txBody>
      </p:sp>
      <p:cxnSp>
        <p:nvCxnSpPr>
          <p:cNvPr id="16" name="Straight Connector 15"/>
          <p:cNvCxnSpPr/>
          <p:nvPr userDrawn="1"/>
        </p:nvCxnSpPr>
        <p:spPr>
          <a:xfrm>
            <a:off x="228600" y="6232022"/>
            <a:ext cx="8686800" cy="0"/>
          </a:xfrm>
          <a:prstGeom prst="line">
            <a:avLst/>
          </a:prstGeom>
          <a:ln w="9525">
            <a:solidFill>
              <a:srgbClr val="043253"/>
            </a:solidFill>
          </a:ln>
        </p:spPr>
        <p:style>
          <a:lnRef idx="1">
            <a:schemeClr val="accent1"/>
          </a:lnRef>
          <a:fillRef idx="0">
            <a:schemeClr val="accent1"/>
          </a:fillRef>
          <a:effectRef idx="0">
            <a:schemeClr val="accent1"/>
          </a:effectRef>
          <a:fontRef idx="minor">
            <a:schemeClr val="tx1"/>
          </a:fontRef>
        </p:style>
      </p:cxnSp>
      <p:sp>
        <p:nvSpPr>
          <p:cNvPr id="17" name="Footer Placeholder 4"/>
          <p:cNvSpPr txBox="1">
            <a:spLocks/>
          </p:cNvSpPr>
          <p:nvPr userDrawn="1"/>
        </p:nvSpPr>
        <p:spPr>
          <a:xfrm>
            <a:off x="2587431" y="6389370"/>
            <a:ext cx="3969139" cy="365760"/>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rgbClr val="04325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spc="300" dirty="0" smtClean="0">
                <a:latin typeface="Arial" panose="020B0604020202020204" pitchFamily="34" charset="0"/>
                <a:cs typeface="Arial" panose="020B0604020202020204" pitchFamily="34" charset="0"/>
              </a:rPr>
              <a:t>L</a:t>
            </a:r>
            <a:r>
              <a:rPr lang="en-US" sz="1200" b="1" spc="300" dirty="0" smtClean="0">
                <a:latin typeface="Arial" panose="020B0604020202020204" pitchFamily="34" charset="0"/>
                <a:cs typeface="Arial" panose="020B0604020202020204" pitchFamily="34" charset="0"/>
              </a:rPr>
              <a:t>EAD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T</a:t>
            </a:r>
            <a:r>
              <a:rPr lang="en-US" sz="1200" b="1" spc="300" dirty="0" smtClean="0">
                <a:latin typeface="Arial" panose="020B0604020202020204" pitchFamily="34" charset="0"/>
                <a:cs typeface="Arial" panose="020B0604020202020204" pitchFamily="34" charset="0"/>
              </a:rPr>
              <a:t>RANSFORM </a:t>
            </a:r>
            <a:r>
              <a:rPr lang="en-US" sz="1400" b="1" spc="300" dirty="0" smtClean="0">
                <a:latin typeface="Arial" panose="020B0604020202020204" pitchFamily="34" charset="0"/>
                <a:cs typeface="Arial" panose="020B0604020202020204" pitchFamily="34" charset="0"/>
              </a:rPr>
              <a:t>∙ </a:t>
            </a:r>
            <a:r>
              <a:rPr lang="en-US" sz="1600" b="1" spc="300" dirty="0" smtClean="0">
                <a:latin typeface="Arial" panose="020B0604020202020204" pitchFamily="34" charset="0"/>
                <a:cs typeface="Arial" panose="020B0604020202020204" pitchFamily="34" charset="0"/>
              </a:rPr>
              <a:t>D</a:t>
            </a:r>
            <a:r>
              <a:rPr lang="en-US" sz="1200" b="1" spc="300" dirty="0" smtClean="0">
                <a:latin typeface="Arial" panose="020B0604020202020204" pitchFamily="34" charset="0"/>
                <a:cs typeface="Arial" panose="020B0604020202020204" pitchFamily="34" charset="0"/>
              </a:rPr>
              <a:t>ELIVER</a:t>
            </a:r>
            <a:endParaRPr lang="en-US" b="1" spc="300" dirty="0">
              <a:latin typeface="Arial" panose="020B0604020202020204" pitchFamily="34" charset="0"/>
              <a:cs typeface="Arial" panose="020B0604020202020204" pitchFamily="34" charset="0"/>
            </a:endParaRPr>
          </a:p>
        </p:txBody>
      </p:sp>
      <p:sp>
        <p:nvSpPr>
          <p:cNvPr id="19" name="Slide Number Placeholder 5"/>
          <p:cNvSpPr txBox="1">
            <a:spLocks/>
          </p:cNvSpPr>
          <p:nvPr userDrawn="1"/>
        </p:nvSpPr>
        <p:spPr>
          <a:xfrm>
            <a:off x="152400" y="6400800"/>
            <a:ext cx="1143000"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latin typeface="Arial" panose="020B0604020202020204" pitchFamily="34" charset="0"/>
                <a:cs typeface="Arial" panose="020B0604020202020204" pitchFamily="34" charset="0"/>
              </a:rPr>
              <a:t>Page</a:t>
            </a:r>
            <a:r>
              <a:rPr lang="en-US" sz="1400" baseline="0" dirty="0" smtClean="0">
                <a:latin typeface="Arial" panose="020B0604020202020204" pitchFamily="34" charset="0"/>
                <a:cs typeface="Arial" panose="020B0604020202020204" pitchFamily="34" charset="0"/>
              </a:rPr>
              <a:t> </a:t>
            </a:r>
            <a:fld id="{23B54F64-4D77-425A-BD5E-0504AD8FCA49}" type="slidenum">
              <a:rPr lang="en-US" sz="1400" smtClean="0">
                <a:latin typeface="Arial" panose="020B0604020202020204" pitchFamily="34" charset="0"/>
                <a:cs typeface="Arial" panose="020B0604020202020204" pitchFamily="34" charset="0"/>
              </a:rPr>
              <a:t>‹#›</a:t>
            </a:fld>
            <a:endParaRPr lang="en-US" sz="1600" dirty="0">
              <a:latin typeface="Arial" panose="020B0604020202020204" pitchFamily="34" charset="0"/>
              <a:cs typeface="Arial" panose="020B0604020202020204" pitchFamily="34" charset="0"/>
            </a:endParaRPr>
          </a:p>
        </p:txBody>
      </p:sp>
      <p:pic>
        <p:nvPicPr>
          <p:cNvPr id="20" name="Picture 19" descr="4C_FS_HORZ_wTreasuryTa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62800" y="6256946"/>
            <a:ext cx="1752600" cy="553453"/>
          </a:xfrm>
          <a:prstGeom prst="rect">
            <a:avLst/>
          </a:prstGeom>
        </p:spPr>
      </p:pic>
      <p:sp>
        <p:nvSpPr>
          <p:cNvPr id="10" name="Content Placeholder 21"/>
          <p:cNvSpPr>
            <a:spLocks noGrp="1"/>
          </p:cNvSpPr>
          <p:nvPr>
            <p:ph sz="quarter" idx="11" hasCustomPrompt="1"/>
          </p:nvPr>
        </p:nvSpPr>
        <p:spPr>
          <a:xfrm>
            <a:off x="228600" y="152400"/>
            <a:ext cx="8686800" cy="685800"/>
          </a:xfrm>
          <a:prstGeom prst="rect">
            <a:avLst/>
          </a:prstGeom>
        </p:spPr>
        <p:txBody>
          <a:bodyPr/>
          <a:lstStyle>
            <a:lvl1pPr marL="0" indent="0">
              <a:spcBef>
                <a:spcPts val="0"/>
              </a:spcBef>
              <a:buNone/>
              <a:defRPr sz="36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text</a:t>
            </a:r>
            <a:endParaRPr lang="en-US" dirty="0"/>
          </a:p>
        </p:txBody>
      </p:sp>
    </p:spTree>
    <p:extLst>
      <p:ext uri="{BB962C8B-B14F-4D97-AF65-F5344CB8AC3E}">
        <p14:creationId xmlns:p14="http://schemas.microsoft.com/office/powerpoint/2010/main" val="33856724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A0F877D-93D5-4C83-A059-A4CFCCD9643F}" type="datetimeFigureOut">
              <a:rPr lang="en-US" smtClean="0"/>
              <a:t>5/5/2016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66661E-2F71-4D96-B383-8831570FCCB3}" type="slidenum">
              <a:rPr lang="en-US" smtClean="0"/>
              <a:t>‹#›</a:t>
            </a:fld>
            <a:endParaRPr lang="en-US"/>
          </a:p>
        </p:txBody>
      </p:sp>
    </p:spTree>
    <p:extLst>
      <p:ext uri="{BB962C8B-B14F-4D97-AF65-F5344CB8AC3E}">
        <p14:creationId xmlns:p14="http://schemas.microsoft.com/office/powerpoint/2010/main" val="1311564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A0F877D-93D5-4C83-A059-A4CFCCD9643F}" type="datetimeFigureOut">
              <a:rPr lang="en-US" smtClean="0"/>
              <a:t>5/5/2016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66661E-2F71-4D96-B383-8831570FCCB3}" type="slidenum">
              <a:rPr lang="en-US" smtClean="0"/>
              <a:t>‹#›</a:t>
            </a:fld>
            <a:endParaRPr lang="en-US"/>
          </a:p>
        </p:txBody>
      </p:sp>
    </p:spTree>
    <p:extLst>
      <p:ext uri="{BB962C8B-B14F-4D97-AF65-F5344CB8AC3E}">
        <p14:creationId xmlns:p14="http://schemas.microsoft.com/office/powerpoint/2010/main" val="1842825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0F877D-93D5-4C83-A059-A4CFCCD9643F}" type="datetimeFigureOut">
              <a:rPr lang="en-US" smtClean="0"/>
              <a:t>5/5/2016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66661E-2F71-4D96-B383-8831570FCCB3}" type="slidenum">
              <a:rPr lang="en-US" smtClean="0"/>
              <a:t>‹#›</a:t>
            </a:fld>
            <a:endParaRPr lang="en-US"/>
          </a:p>
        </p:txBody>
      </p:sp>
    </p:spTree>
    <p:extLst>
      <p:ext uri="{BB962C8B-B14F-4D97-AF65-F5344CB8AC3E}">
        <p14:creationId xmlns:p14="http://schemas.microsoft.com/office/powerpoint/2010/main" val="3526310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0F877D-93D5-4C83-A059-A4CFCCD9643F}" type="datetimeFigureOut">
              <a:rPr lang="en-US" smtClean="0"/>
              <a:t>5/5/2016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66661E-2F71-4D96-B383-8831570FCCB3}" type="slidenum">
              <a:rPr lang="en-US" smtClean="0"/>
              <a:t>‹#›</a:t>
            </a:fld>
            <a:endParaRPr lang="en-US"/>
          </a:p>
        </p:txBody>
      </p:sp>
    </p:spTree>
    <p:extLst>
      <p:ext uri="{BB962C8B-B14F-4D97-AF65-F5344CB8AC3E}">
        <p14:creationId xmlns:p14="http://schemas.microsoft.com/office/powerpoint/2010/main" val="349287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0F877D-93D5-4C83-A059-A4CFCCD9643F}" type="datetimeFigureOut">
              <a:rPr lang="en-US" smtClean="0"/>
              <a:t>5/5/2016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66661E-2F71-4D96-B383-8831570FCCB3}" type="slidenum">
              <a:rPr lang="en-US" smtClean="0"/>
              <a:t>‹#›</a:t>
            </a:fld>
            <a:endParaRPr lang="en-US"/>
          </a:p>
        </p:txBody>
      </p:sp>
    </p:spTree>
    <p:extLst>
      <p:ext uri="{BB962C8B-B14F-4D97-AF65-F5344CB8AC3E}">
        <p14:creationId xmlns:p14="http://schemas.microsoft.com/office/powerpoint/2010/main" val="2708990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0F877D-93D5-4C83-A059-A4CFCCD9643F}" type="datetimeFigureOut">
              <a:rPr lang="en-US" smtClean="0"/>
              <a:t>5/5/2016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66661E-2F71-4D96-B383-8831570FCCB3}" type="slidenum">
              <a:rPr lang="en-US" smtClean="0"/>
              <a:t>‹#›</a:t>
            </a:fld>
            <a:endParaRPr lang="en-US"/>
          </a:p>
        </p:txBody>
      </p:sp>
    </p:spTree>
    <p:extLst>
      <p:ext uri="{BB962C8B-B14F-4D97-AF65-F5344CB8AC3E}">
        <p14:creationId xmlns:p14="http://schemas.microsoft.com/office/powerpoint/2010/main" val="857263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0F877D-93D5-4C83-A059-A4CFCCD9643F}" type="datetimeFigureOut">
              <a:rPr lang="en-US" smtClean="0"/>
              <a:t>5/5/2016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66661E-2F71-4D96-B383-8831570FCCB3}" type="slidenum">
              <a:rPr lang="en-US" smtClean="0"/>
              <a:t>‹#›</a:t>
            </a:fld>
            <a:endParaRPr lang="en-US"/>
          </a:p>
        </p:txBody>
      </p:sp>
    </p:spTree>
    <p:extLst>
      <p:ext uri="{BB962C8B-B14F-4D97-AF65-F5344CB8AC3E}">
        <p14:creationId xmlns:p14="http://schemas.microsoft.com/office/powerpoint/2010/main" val="2665151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6" r:id="rId14"/>
    <p:sldLayoutId id="2147483667" r:id="rId15"/>
    <p:sldLayoutId id="2147483668" r:id="rId16"/>
    <p:sldLayoutId id="2147483670" r:id="rId17"/>
    <p:sldLayoutId id="2147483672" r:id="rId18"/>
    <p:sldLayoutId id="2147483673" r:id="rId19"/>
    <p:sldLayoutId id="2147483674" r:id="rId20"/>
    <p:sldLayoutId id="2147483676"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 id="2147483686" r:id="rId30"/>
    <p:sldLayoutId id="2147483690" r:id="rId3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19.gif"/><Relationship Id="rId13" Type="http://schemas.openxmlformats.org/officeDocument/2006/relationships/image" Target="../media/image24.jpeg"/><Relationship Id="rId1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18.jpeg"/><Relationship Id="rId12" Type="http://schemas.openxmlformats.org/officeDocument/2006/relationships/image" Target="../media/image23.jpe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5.xml"/><Relationship Id="rId6" Type="http://schemas.openxmlformats.org/officeDocument/2006/relationships/image" Target="../media/image17.png"/><Relationship Id="rId11" Type="http://schemas.openxmlformats.org/officeDocument/2006/relationships/image" Target="../media/image22.jpe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jpe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2"/>
          <p:cNvSpPr txBox="1">
            <a:spLocks/>
          </p:cNvSpPr>
          <p:nvPr/>
        </p:nvSpPr>
        <p:spPr>
          <a:xfrm>
            <a:off x="695221" y="4191000"/>
            <a:ext cx="8296379" cy="838200"/>
          </a:xfrm>
          <a:prstGeom prst="rect">
            <a:avLst/>
          </a:prstGeom>
          <a:noFill/>
        </p:spPr>
        <p:txBody>
          <a:bodyPr vert="horz" lIns="91440" tIns="45720" rIns="91440" bIns="45720" rtlCol="0">
            <a:normAutofit/>
          </a:bodyPr>
          <a:lstStyle>
            <a:lvl1pPr marL="0" indent="0" algn="r" defTabSz="914400" rtl="0" eaLnBrk="1" latinLnBrk="0" hangingPunct="1">
              <a:spcBef>
                <a:spcPct val="20000"/>
              </a:spcBef>
              <a:buFont typeface="Arial" panose="020B0604020202020204" pitchFamily="34" charset="0"/>
              <a:buNone/>
              <a:defRPr sz="1800" kern="1200" baseline="0">
                <a:solidFill>
                  <a:srgbClr val="043253"/>
                </a:solidFill>
                <a:latin typeface="Arial" panose="020B0604020202020204" pitchFamily="34" charset="0"/>
                <a:ea typeface="+mn-ea"/>
                <a:cs typeface="Arial" panose="020B0604020202020204" pitchFamily="34" charset="0"/>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0" marR="0" lvl="0" indent="0" algn="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lang="en-US" dirty="0" smtClean="0"/>
          </a:p>
          <a:p>
            <a:pPr marL="0" marR="0" lvl="0" indent="0" algn="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smtClean="0">
                <a:solidFill>
                  <a:schemeClr val="tx2">
                    <a:lumMod val="50000"/>
                  </a:schemeClr>
                </a:solidFill>
              </a:rPr>
              <a:t>May 9, 2016</a:t>
            </a:r>
            <a:endParaRPr lang="en-US" dirty="0">
              <a:solidFill>
                <a:schemeClr val="tx2">
                  <a:lumMod val="50000"/>
                </a:schemeClr>
              </a:solidFill>
            </a:endParaRPr>
          </a:p>
        </p:txBody>
      </p:sp>
      <p:sp>
        <p:nvSpPr>
          <p:cNvPr id="5" name="Title 1"/>
          <p:cNvSpPr txBox="1">
            <a:spLocks/>
          </p:cNvSpPr>
          <p:nvPr/>
        </p:nvSpPr>
        <p:spPr>
          <a:xfrm>
            <a:off x="152400" y="2667000"/>
            <a:ext cx="8839200" cy="1828800"/>
          </a:xfrm>
          <a:prstGeom prst="rect">
            <a:avLst/>
          </a:prstGeom>
        </p:spPr>
        <p:txBody>
          <a:bodyPr vert="horz" lIns="91440" tIns="45720" rIns="91440" bIns="45720" rtlCol="0" anchor="ctr">
            <a:normAutofit fontScale="55000" lnSpcReduction="20000"/>
          </a:bodyPr>
          <a:lstStyle>
            <a:lvl1pPr algn="r" defTabSz="914400" rtl="0" eaLnBrk="1" latinLnBrk="0" hangingPunct="1">
              <a:spcBef>
                <a:spcPct val="0"/>
              </a:spcBef>
              <a:buNone/>
              <a:defRPr sz="3200" kern="1200">
                <a:solidFill>
                  <a:srgbClr val="043253"/>
                </a:solidFill>
                <a:latin typeface="Arial" panose="020B0604020202020204" pitchFamily="34" charset="0"/>
                <a:ea typeface="+mj-ea"/>
                <a:cs typeface="Arial" panose="020B0604020202020204" pitchFamily="34" charset="0"/>
              </a:defRPr>
            </a:lvl1pPr>
          </a:lstStyle>
          <a:p>
            <a:r>
              <a:rPr lang="en-US" sz="4400" dirty="0"/>
              <a:t>U.S. Treasury E-Commerce Strategies and </a:t>
            </a:r>
            <a:r>
              <a:rPr lang="en-US" sz="4400" dirty="0" smtClean="0"/>
              <a:t>Solutions</a:t>
            </a:r>
          </a:p>
          <a:p>
            <a:r>
              <a:rPr lang="en-US" sz="4400" dirty="0" smtClean="0"/>
              <a:t>Joint Financial Management Improvement Program (JFMIP)</a:t>
            </a:r>
            <a:endParaRPr lang="en-US" sz="4400" dirty="0"/>
          </a:p>
          <a:p>
            <a:pPr>
              <a:defRPr/>
            </a:pPr>
            <a:endParaRPr lang="en-US" sz="3500" dirty="0" smtClean="0"/>
          </a:p>
          <a:p>
            <a:pPr>
              <a:defRPr/>
            </a:pPr>
            <a:r>
              <a:rPr lang="en-US" sz="3500" dirty="0" smtClean="0"/>
              <a:t>Tamara Whitaker, Revenue Collections Management </a:t>
            </a:r>
          </a:p>
          <a:p>
            <a:pPr>
              <a:defRPr/>
            </a:pPr>
            <a:r>
              <a:rPr lang="en-US" sz="3500" dirty="0" smtClean="0"/>
              <a:t>Adam Martin, Payment Management</a:t>
            </a:r>
            <a:endParaRPr lang="en-US" sz="3500" dirty="0"/>
          </a:p>
        </p:txBody>
      </p:sp>
    </p:spTree>
    <p:extLst>
      <p:ext uri="{BB962C8B-B14F-4D97-AF65-F5344CB8AC3E}">
        <p14:creationId xmlns:p14="http://schemas.microsoft.com/office/powerpoint/2010/main" val="39089941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b="1" dirty="0" smtClean="0"/>
              <a:t>Digital Wallets: By The Numbers</a:t>
            </a:r>
            <a:endParaRPr lang="en-US" b="1" dirty="0"/>
          </a:p>
        </p:txBody>
      </p:sp>
      <p:sp>
        <p:nvSpPr>
          <p:cNvPr id="8" name="TextBox 7"/>
          <p:cNvSpPr txBox="1"/>
          <p:nvPr/>
        </p:nvSpPr>
        <p:spPr>
          <a:xfrm>
            <a:off x="533400" y="1447800"/>
            <a:ext cx="8382000" cy="4801314"/>
          </a:xfrm>
          <a:prstGeom prst="rect">
            <a:avLst/>
          </a:prstGeom>
          <a:noFill/>
        </p:spPr>
        <p:txBody>
          <a:bodyPr wrap="square" rtlCol="0">
            <a:spAutoFit/>
          </a:bodyPr>
          <a:lstStyle/>
          <a:p>
            <a:r>
              <a:rPr lang="en-US" sz="3200" i="1" u="sng" dirty="0" smtClean="0"/>
              <a:t>Collections</a:t>
            </a:r>
          </a:p>
          <a:p>
            <a:pPr marL="285750" indent="-285750">
              <a:buFont typeface="Arial" panose="020B0604020202020204" pitchFamily="34" charset="0"/>
              <a:buChar char="•"/>
            </a:pPr>
            <a:endParaRPr lang="en-US" sz="3600" dirty="0" smtClean="0">
              <a:solidFill>
                <a:srgbClr val="FF0000"/>
              </a:solidFill>
            </a:endParaRPr>
          </a:p>
          <a:p>
            <a:pPr marL="285750" indent="-285750">
              <a:buFont typeface="Arial" panose="020B0604020202020204" pitchFamily="34" charset="0"/>
              <a:buChar char="•"/>
            </a:pPr>
            <a:r>
              <a:rPr lang="en-US" sz="3200" dirty="0" smtClean="0"/>
              <a:t>As of 3/31/16: 61 agencies, 33,829 transactions for $66,352,667</a:t>
            </a:r>
          </a:p>
          <a:p>
            <a:pPr marL="285750" indent="-285750">
              <a:buFont typeface="Arial" panose="020B0604020202020204" pitchFamily="34" charset="0"/>
              <a:buChar char="•"/>
            </a:pPr>
            <a:endParaRPr lang="en-US" sz="3200" dirty="0"/>
          </a:p>
          <a:p>
            <a:r>
              <a:rPr lang="en-US" sz="3200" i="1" u="sng" dirty="0" smtClean="0"/>
              <a:t>Payments (still in pilot mode)</a:t>
            </a:r>
          </a:p>
          <a:p>
            <a:pPr marL="285750" lvl="1" indent="-285750">
              <a:buFont typeface="Arial" panose="020B0604020202020204" pitchFamily="34" charset="0"/>
              <a:buChar char="•"/>
            </a:pPr>
            <a:r>
              <a:rPr lang="en-US" sz="3200" dirty="0"/>
              <a:t>As of </a:t>
            </a:r>
            <a:r>
              <a:rPr lang="en-US" sz="3200" dirty="0" smtClean="0"/>
              <a:t>3/31/16:  207 </a:t>
            </a:r>
            <a:r>
              <a:rPr lang="en-US" sz="3200" dirty="0"/>
              <a:t>payments made for </a:t>
            </a:r>
            <a:r>
              <a:rPr lang="en-US" sz="3200" dirty="0" smtClean="0"/>
              <a:t>$246,820</a:t>
            </a:r>
            <a:endParaRPr lang="en-US" sz="3200" dirty="0"/>
          </a:p>
          <a:p>
            <a:pPr marL="285750" indent="-285750">
              <a:buFont typeface="Arial" panose="020B0604020202020204" pitchFamily="34" charset="0"/>
              <a:buChar char="•"/>
            </a:pPr>
            <a:endParaRPr lang="en-US" sz="3200" i="1" u="sng" dirty="0" smtClean="0"/>
          </a:p>
          <a:p>
            <a:endParaRPr lang="en-US" sz="1400" dirty="0" smtClean="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0" y="990600"/>
            <a:ext cx="1981200" cy="1485900"/>
          </a:xfrm>
          <a:prstGeom prst="rect">
            <a:avLst/>
          </a:prstGeom>
          <a:ln w="38100">
            <a:solidFill>
              <a:srgbClr val="00B0F0"/>
            </a:solidFill>
          </a:ln>
        </p:spPr>
      </p:pic>
    </p:spTree>
    <p:extLst>
      <p:ext uri="{BB962C8B-B14F-4D97-AF65-F5344CB8AC3E}">
        <p14:creationId xmlns:p14="http://schemas.microsoft.com/office/powerpoint/2010/main" val="28953986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10886"/>
            <a:ext cx="8763000" cy="984885"/>
          </a:xfrm>
          <a:prstGeom prst="rect">
            <a:avLst/>
          </a:prstGeom>
          <a:noFill/>
        </p:spPr>
        <p:txBody>
          <a:bodyPr wrap="square" rtlCol="0">
            <a:spAutoFit/>
          </a:bodyPr>
          <a:lstStyle/>
          <a:p>
            <a:pPr algn="ctr"/>
            <a:r>
              <a:rPr lang="en-US" sz="2900" b="1" dirty="0"/>
              <a:t>Non Traditional Alternative Payments (</a:t>
            </a:r>
            <a:r>
              <a:rPr lang="en-US" sz="2900" b="1" dirty="0" err="1"/>
              <a:t>NTAP</a:t>
            </a:r>
            <a:r>
              <a:rPr lang="en-US" sz="2900" b="1" dirty="0"/>
              <a:t>) Introduction/Background</a:t>
            </a:r>
          </a:p>
        </p:txBody>
      </p:sp>
      <p:sp>
        <p:nvSpPr>
          <p:cNvPr id="5" name="TextBox 4"/>
          <p:cNvSpPr txBox="1"/>
          <p:nvPr/>
        </p:nvSpPr>
        <p:spPr>
          <a:xfrm>
            <a:off x="228600" y="1143000"/>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sz="2350" dirty="0">
                <a:latin typeface="Arial" panose="020B0604020202020204" pitchFamily="34" charset="0"/>
                <a:cs typeface="Arial" panose="020B0604020202020204" pitchFamily="34" charset="0"/>
              </a:rPr>
              <a:t>While Treasury’s All Electronic Initiative successfully increased the </a:t>
            </a:r>
            <a:r>
              <a:rPr lang="en-US" sz="2350" dirty="0" err="1">
                <a:latin typeface="Arial" panose="020B0604020202020204" pitchFamily="34" charset="0"/>
                <a:cs typeface="Arial" panose="020B0604020202020204" pitchFamily="34" charset="0"/>
              </a:rPr>
              <a:t>EFT</a:t>
            </a:r>
            <a:r>
              <a:rPr lang="en-US" sz="2350" dirty="0">
                <a:latin typeface="Arial" panose="020B0604020202020204" pitchFamily="34" charset="0"/>
                <a:cs typeface="Arial" panose="020B0604020202020204" pitchFamily="34" charset="0"/>
              </a:rPr>
              <a:t> percentage for beneficiary payments, our efforts to match the success for all other types of payments have languished.  </a:t>
            </a:r>
          </a:p>
          <a:p>
            <a:pPr marL="285750" indent="-285750">
              <a:buFont typeface="Arial" panose="020B0604020202020204" pitchFamily="34" charset="0"/>
              <a:buChar char="•"/>
            </a:pPr>
            <a:endParaRPr lang="en-US" sz="235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350" dirty="0">
                <a:latin typeface="Arial" panose="020B0604020202020204" pitchFamily="34" charset="0"/>
                <a:cs typeface="Arial" panose="020B0604020202020204" pitchFamily="34" charset="0"/>
              </a:rPr>
              <a:t>The continued use of paper checks by agencies not only validates the uniqueness of these payments types but demonstrates that use of the traditional electronic payment methods (ACH, Wire) does not provide the utility of aftermath processing, ease of use, flexibility, or universal-acceptance.</a:t>
            </a:r>
          </a:p>
          <a:p>
            <a:pPr marL="285750" indent="-285750">
              <a:buFont typeface="Arial" panose="020B0604020202020204" pitchFamily="34" charset="0"/>
              <a:buChar char="•"/>
            </a:pPr>
            <a:endParaRPr lang="en-US" sz="235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350" dirty="0">
                <a:latin typeface="Arial" panose="020B0604020202020204" pitchFamily="34" charset="0"/>
                <a:cs typeface="Arial" panose="020B0604020202020204" pitchFamily="34" charset="0"/>
              </a:rPr>
              <a:t>Treasury’s NTAP initiative is a way for recipients to receive Federal payments by only providing an email or mobile phone </a:t>
            </a:r>
            <a:r>
              <a:rPr lang="en-US" sz="2350" dirty="0" smtClean="0">
                <a:latin typeface="Arial" panose="020B0604020202020204" pitchFamily="34" charset="0"/>
                <a:cs typeface="Arial" panose="020B0604020202020204" pitchFamily="34" charset="0"/>
              </a:rPr>
              <a:t>number.</a:t>
            </a:r>
            <a:endParaRPr lang="en-US" sz="235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55900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28600"/>
            <a:ext cx="8991600" cy="877163"/>
          </a:xfrm>
          <a:prstGeom prst="rect">
            <a:avLst/>
          </a:prstGeom>
          <a:noFill/>
        </p:spPr>
        <p:txBody>
          <a:bodyPr wrap="square" rtlCol="0">
            <a:spAutoFit/>
          </a:bodyPr>
          <a:lstStyle/>
          <a:p>
            <a:pPr algn="ctr"/>
            <a:r>
              <a:rPr lang="en-US" sz="3300" b="1" dirty="0">
                <a:latin typeface="Arial" panose="020B0604020202020204" pitchFamily="34" charset="0"/>
                <a:cs typeface="Arial" panose="020B0604020202020204" pitchFamily="34" charset="0"/>
              </a:rPr>
              <a:t>Fiscal Year 2014-2015 Payments Snapshot</a:t>
            </a:r>
          </a:p>
          <a:p>
            <a:endParaRPr lang="en-US" dirty="0"/>
          </a:p>
        </p:txBody>
      </p:sp>
      <p:sp>
        <p:nvSpPr>
          <p:cNvPr id="5" name="TextBox 4"/>
          <p:cNvSpPr txBox="1"/>
          <p:nvPr/>
        </p:nvSpPr>
        <p:spPr>
          <a:xfrm>
            <a:off x="381000" y="1295400"/>
            <a:ext cx="8382000" cy="452431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FY ’14 </a:t>
            </a:r>
            <a:r>
              <a:rPr lang="en-US" dirty="0" err="1" smtClean="0"/>
              <a:t>EFT</a:t>
            </a:r>
            <a:r>
              <a:rPr lang="en-US" dirty="0" smtClean="0"/>
              <a:t> % </a:t>
            </a:r>
          </a:p>
          <a:p>
            <a:pPr marL="742950" lvl="1" indent="-285750">
              <a:buFont typeface="Arial" panose="020B0604020202020204" pitchFamily="34" charset="0"/>
              <a:buChar char="•"/>
            </a:pPr>
            <a:r>
              <a:rPr lang="en-US" dirty="0" smtClean="0"/>
              <a:t>Benefit payments: 97.7 %</a:t>
            </a:r>
          </a:p>
          <a:p>
            <a:pPr marL="742950" lvl="1" indent="-285750">
              <a:buFont typeface="Arial" panose="020B0604020202020204" pitchFamily="34" charset="0"/>
              <a:buChar char="•"/>
            </a:pPr>
            <a:r>
              <a:rPr lang="en-US" dirty="0" smtClean="0"/>
              <a:t>Vendor payments: 73.1%</a:t>
            </a:r>
          </a:p>
          <a:p>
            <a:pPr marL="742950" lvl="1" indent="-285750">
              <a:buFont typeface="Arial" panose="020B0604020202020204" pitchFamily="34" charset="0"/>
              <a:buChar char="•"/>
            </a:pPr>
            <a:r>
              <a:rPr lang="en-US" dirty="0" smtClean="0"/>
              <a:t>Miscellaneous payments: 91.2%</a:t>
            </a:r>
          </a:p>
          <a:p>
            <a:pPr marL="742950" lvl="1" indent="-285750">
              <a:buFont typeface="Arial" panose="020B0604020202020204" pitchFamily="34" charset="0"/>
              <a:buChar char="•"/>
            </a:pPr>
            <a:r>
              <a:rPr lang="en-US" dirty="0" smtClean="0"/>
              <a:t>Tax refund payments: 72.3%</a:t>
            </a:r>
          </a:p>
          <a:p>
            <a:pPr marL="742950" lvl="1" indent="-285750">
              <a:buFont typeface="Arial" panose="020B0604020202020204" pitchFamily="34" charset="0"/>
              <a:buChar char="•"/>
            </a:pPr>
            <a:r>
              <a:rPr lang="en-US" dirty="0" smtClean="0"/>
              <a:t>Total payments:  94.4%</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FY ‘15 </a:t>
            </a:r>
            <a:r>
              <a:rPr lang="en-US" dirty="0" err="1" smtClean="0"/>
              <a:t>EFT</a:t>
            </a:r>
            <a:r>
              <a:rPr lang="en-US" dirty="0" smtClean="0"/>
              <a:t> %</a:t>
            </a:r>
          </a:p>
          <a:p>
            <a:pPr marL="742950" lvl="1" indent="-285750">
              <a:buFont typeface="Arial" panose="020B0604020202020204" pitchFamily="34" charset="0"/>
              <a:buChar char="•"/>
            </a:pPr>
            <a:r>
              <a:rPr lang="en-US" dirty="0"/>
              <a:t>Benefit payments: </a:t>
            </a:r>
            <a:r>
              <a:rPr lang="en-US" dirty="0" smtClean="0"/>
              <a:t>98.0 </a:t>
            </a:r>
            <a:r>
              <a:rPr lang="en-US" dirty="0"/>
              <a:t>%</a:t>
            </a:r>
          </a:p>
          <a:p>
            <a:pPr marL="742950" lvl="1" indent="-285750">
              <a:buFont typeface="Arial" panose="020B0604020202020204" pitchFamily="34" charset="0"/>
              <a:buChar char="•"/>
            </a:pPr>
            <a:r>
              <a:rPr lang="en-US" dirty="0"/>
              <a:t>Vendor payments: </a:t>
            </a:r>
            <a:r>
              <a:rPr lang="en-US" dirty="0" smtClean="0"/>
              <a:t>77.5%</a:t>
            </a:r>
            <a:endParaRPr lang="en-US" dirty="0"/>
          </a:p>
          <a:p>
            <a:pPr marL="742950" lvl="1" indent="-285750">
              <a:buFont typeface="Arial" panose="020B0604020202020204" pitchFamily="34" charset="0"/>
              <a:buChar char="•"/>
            </a:pPr>
            <a:r>
              <a:rPr lang="en-US" dirty="0"/>
              <a:t>Miscellaneous payments: </a:t>
            </a:r>
            <a:r>
              <a:rPr lang="en-US" dirty="0" smtClean="0"/>
              <a:t>87.3%</a:t>
            </a:r>
            <a:endParaRPr lang="en-US" dirty="0"/>
          </a:p>
          <a:p>
            <a:pPr marL="742950" lvl="1" indent="-285750">
              <a:buFont typeface="Arial" panose="020B0604020202020204" pitchFamily="34" charset="0"/>
              <a:buChar char="•"/>
            </a:pPr>
            <a:r>
              <a:rPr lang="en-US" dirty="0"/>
              <a:t>Tax refund payments: </a:t>
            </a:r>
            <a:r>
              <a:rPr lang="en-US" dirty="0" smtClean="0"/>
              <a:t>73.7%</a:t>
            </a:r>
            <a:endParaRPr lang="en-US" dirty="0"/>
          </a:p>
          <a:p>
            <a:pPr marL="742950" lvl="1" indent="-285750">
              <a:buFont typeface="Arial" panose="020B0604020202020204" pitchFamily="34" charset="0"/>
              <a:buChar char="•"/>
            </a:pPr>
            <a:r>
              <a:rPr lang="en-US" dirty="0"/>
              <a:t>Total payments:  </a:t>
            </a:r>
            <a:r>
              <a:rPr lang="en-US" dirty="0" smtClean="0"/>
              <a:t>94.8%</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Issued 60 mil paper checks in FY ‘15 </a:t>
            </a:r>
            <a:r>
              <a:rPr lang="en-US" dirty="0" err="1" smtClean="0"/>
              <a:t>vs</a:t>
            </a:r>
            <a:r>
              <a:rPr lang="en-US" dirty="0" smtClean="0"/>
              <a:t> 64 mil in FY ‘14</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115624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143000"/>
            <a:ext cx="8686800"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Treasury’s </a:t>
            </a:r>
            <a:r>
              <a:rPr lang="en-US" sz="2400" dirty="0" err="1" smtClean="0"/>
              <a:t>NTAP</a:t>
            </a:r>
            <a:r>
              <a:rPr lang="en-US" sz="2400" dirty="0" smtClean="0"/>
              <a:t> pilot/service is aimed at eliminating some of the remaining paper checks.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Fiscal Service views </a:t>
            </a:r>
            <a:r>
              <a:rPr lang="en-US" sz="2400" dirty="0" err="1" smtClean="0"/>
              <a:t>NTAP</a:t>
            </a:r>
            <a:r>
              <a:rPr lang="en-US" sz="2400" dirty="0" smtClean="0"/>
              <a:t> as just one option in our payments toolbox (graphic on an upcoming slide will illustrate this).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NTAP </a:t>
            </a:r>
            <a:r>
              <a:rPr lang="en-US" sz="2400" dirty="0"/>
              <a:t>aligns with multiple </a:t>
            </a:r>
            <a:r>
              <a:rPr lang="en-US" sz="2400" dirty="0" smtClean="0"/>
              <a:t>goals </a:t>
            </a:r>
            <a:r>
              <a:rPr lang="en-US" sz="2400" dirty="0"/>
              <a:t>to include:</a:t>
            </a:r>
          </a:p>
          <a:p>
            <a:pPr marL="800100" lvl="1" indent="-342900">
              <a:buFont typeface="Arial" panose="020B0604020202020204" pitchFamily="34" charset="0"/>
              <a:buChar char="•"/>
            </a:pPr>
            <a:endParaRPr lang="en-US" sz="2100" dirty="0" smtClean="0"/>
          </a:p>
          <a:p>
            <a:pPr marL="1257300" lvl="2" indent="-342900">
              <a:buFont typeface="Courier New" panose="02070309020205020404" pitchFamily="49" charset="0"/>
              <a:buChar char="o"/>
            </a:pPr>
            <a:r>
              <a:rPr lang="en-US" sz="2100" dirty="0" smtClean="0"/>
              <a:t>Continue </a:t>
            </a:r>
            <a:r>
              <a:rPr lang="en-US" sz="2100" dirty="0"/>
              <a:t>efforts to increase the </a:t>
            </a:r>
            <a:r>
              <a:rPr lang="en-US" sz="2100" dirty="0" err="1"/>
              <a:t>EFT</a:t>
            </a:r>
            <a:r>
              <a:rPr lang="en-US" sz="2100" dirty="0"/>
              <a:t> rate with emphasis on tax refunds, vendor payments, and maintaining 98% </a:t>
            </a:r>
            <a:r>
              <a:rPr lang="en-US" sz="2100" dirty="0" err="1"/>
              <a:t>EFT</a:t>
            </a:r>
            <a:r>
              <a:rPr lang="en-US" sz="2100" dirty="0"/>
              <a:t> for benefit </a:t>
            </a:r>
            <a:r>
              <a:rPr lang="en-US" sz="2100" dirty="0" smtClean="0"/>
              <a:t>payments.</a:t>
            </a:r>
            <a:endParaRPr lang="en-US" sz="2100" dirty="0">
              <a:solidFill>
                <a:srgbClr val="FF0000"/>
              </a:solidFill>
            </a:endParaRPr>
          </a:p>
          <a:p>
            <a:pPr marL="1257300" lvl="2" indent="-342900">
              <a:buFont typeface="Courier New" panose="02070309020205020404" pitchFamily="49" charset="0"/>
              <a:buChar char="o"/>
            </a:pPr>
            <a:r>
              <a:rPr lang="en-US" sz="2100" dirty="0" smtClean="0"/>
              <a:t>Explore </a:t>
            </a:r>
            <a:r>
              <a:rPr lang="en-US" sz="2100" dirty="0"/>
              <a:t>and evaluate potential electronic payment solutions in order to expand payment options.</a:t>
            </a:r>
            <a:endParaRPr lang="en-US" sz="2100" dirty="0">
              <a:solidFill>
                <a:srgbClr val="FF0000"/>
              </a:solidFill>
            </a:endParaRPr>
          </a:p>
          <a:p>
            <a:pPr marL="285750" indent="-285750">
              <a:buFont typeface="Arial" panose="020B0604020202020204" pitchFamily="34" charset="0"/>
              <a:buChar char="•"/>
            </a:pPr>
            <a:endParaRPr lang="en-US" dirty="0"/>
          </a:p>
        </p:txBody>
      </p:sp>
      <p:sp>
        <p:nvSpPr>
          <p:cNvPr id="3" name="Content Placeholder 2"/>
          <p:cNvSpPr>
            <a:spLocks noGrp="1"/>
          </p:cNvSpPr>
          <p:nvPr>
            <p:ph sz="quarter" idx="11"/>
          </p:nvPr>
        </p:nvSpPr>
        <p:spPr/>
        <p:txBody>
          <a:bodyPr/>
          <a:lstStyle/>
          <a:p>
            <a:r>
              <a:rPr lang="en-US" dirty="0"/>
              <a:t>NTAP Action Plan</a:t>
            </a:r>
          </a:p>
          <a:p>
            <a:endParaRPr lang="en-US" dirty="0"/>
          </a:p>
        </p:txBody>
      </p:sp>
    </p:spTree>
    <p:extLst>
      <p:ext uri="{BB962C8B-B14F-4D97-AF65-F5344CB8AC3E}">
        <p14:creationId xmlns:p14="http://schemas.microsoft.com/office/powerpoint/2010/main" val="19734201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914400"/>
            <a:ext cx="8229600" cy="5740033"/>
          </a:xfrm>
          <a:prstGeom prst="rect">
            <a:avLst/>
          </a:prstGeom>
          <a:noFill/>
        </p:spPr>
        <p:txBody>
          <a:bodyPr wrap="square" rtlCol="0">
            <a:spAutoFit/>
          </a:bodyPr>
          <a:lstStyle/>
          <a:p>
            <a:pPr marL="457200" indent="-457200">
              <a:buFont typeface="+mj-lt"/>
              <a:buAutoNum type="arabicPeriod"/>
            </a:pPr>
            <a:r>
              <a:rPr lang="en-US" sz="2100" dirty="0" smtClean="0"/>
              <a:t>Fiscal </a:t>
            </a:r>
            <a:r>
              <a:rPr lang="en-US" sz="2100" dirty="0"/>
              <a:t>Service determined that </a:t>
            </a:r>
            <a:r>
              <a:rPr lang="en-US" sz="2100" dirty="0" err="1"/>
              <a:t>USMS</a:t>
            </a:r>
            <a:r>
              <a:rPr lang="en-US" sz="2100" dirty="0"/>
              <a:t> was the only </a:t>
            </a:r>
            <a:r>
              <a:rPr lang="en-US" sz="2100" dirty="0" smtClean="0"/>
              <a:t>agency ready </a:t>
            </a:r>
            <a:r>
              <a:rPr lang="en-US" sz="2100" dirty="0"/>
              <a:t>for participation in the pilot by September 2014 </a:t>
            </a:r>
            <a:endParaRPr lang="en-US" sz="2100" dirty="0" smtClean="0"/>
          </a:p>
          <a:p>
            <a:pPr lvl="2"/>
            <a:r>
              <a:rPr lang="en-US" dirty="0" smtClean="0"/>
              <a:t>a. </a:t>
            </a:r>
            <a:r>
              <a:rPr lang="en-US" dirty="0" err="1" smtClean="0"/>
              <a:t>USMS</a:t>
            </a:r>
            <a:r>
              <a:rPr lang="en-US" dirty="0" smtClean="0"/>
              <a:t> was chosen because of the lower risk nature of these payments - -They are made to Federal employees, are lower dollar and lower volume in nature, and the population can be controlled given that they are </a:t>
            </a:r>
            <a:r>
              <a:rPr lang="en-US" dirty="0" err="1" smtClean="0"/>
              <a:t>USMS</a:t>
            </a:r>
            <a:r>
              <a:rPr lang="en-US" dirty="0" smtClean="0"/>
              <a:t> employees rather than payments made to the general public.  </a:t>
            </a:r>
            <a:endParaRPr lang="en-US" dirty="0"/>
          </a:p>
          <a:p>
            <a:pPr marL="457200" indent="-457200">
              <a:buFont typeface="+mj-lt"/>
              <a:buAutoNum type="arabicPeriod"/>
            </a:pPr>
            <a:endParaRPr lang="en-US" sz="2200" dirty="0" smtClean="0"/>
          </a:p>
          <a:p>
            <a:pPr marL="457200" indent="-457200">
              <a:buFont typeface="+mj-lt"/>
              <a:buAutoNum type="arabicPeriod"/>
            </a:pPr>
            <a:r>
              <a:rPr lang="en-US" sz="2100" dirty="0" smtClean="0"/>
              <a:t>Fiscal </a:t>
            </a:r>
            <a:r>
              <a:rPr lang="en-US" sz="2100" dirty="0"/>
              <a:t>Service developed a prototype payment portal based on the needs of the </a:t>
            </a:r>
            <a:r>
              <a:rPr lang="en-US" sz="2100" dirty="0" err="1"/>
              <a:t>USMS</a:t>
            </a:r>
            <a:r>
              <a:rPr lang="en-US" sz="2100" dirty="0"/>
              <a:t> for administrative payments</a:t>
            </a:r>
          </a:p>
          <a:p>
            <a:pPr marL="457200" indent="-457200">
              <a:buFont typeface="+mj-lt"/>
              <a:buAutoNum type="arabicPeriod"/>
            </a:pPr>
            <a:endParaRPr lang="en-US" sz="2100" dirty="0" smtClean="0"/>
          </a:p>
          <a:p>
            <a:pPr marL="457200" indent="-457200">
              <a:buFont typeface="+mj-lt"/>
              <a:buAutoNum type="arabicPeriod"/>
            </a:pPr>
            <a:r>
              <a:rPr lang="en-US" sz="2100" dirty="0" smtClean="0"/>
              <a:t>Fiscal </a:t>
            </a:r>
            <a:r>
              <a:rPr lang="en-US" sz="2100" dirty="0"/>
              <a:t>Service </a:t>
            </a:r>
            <a:r>
              <a:rPr lang="en-US" sz="2100" dirty="0" smtClean="0"/>
              <a:t>engaged a </a:t>
            </a:r>
            <a:r>
              <a:rPr lang="en-US" sz="2100" dirty="0"/>
              <a:t>Financial Agent to serve as the settlement bank</a:t>
            </a:r>
          </a:p>
          <a:p>
            <a:pPr marL="457200" indent="-457200">
              <a:buFont typeface="+mj-lt"/>
              <a:buAutoNum type="arabicPeriod"/>
            </a:pPr>
            <a:endParaRPr lang="en-US" sz="2100" dirty="0" smtClean="0"/>
          </a:p>
          <a:p>
            <a:pPr marL="457200" indent="-457200">
              <a:buFont typeface="+mj-lt"/>
              <a:buAutoNum type="arabicPeriod"/>
            </a:pPr>
            <a:r>
              <a:rPr lang="en-US" sz="2100" dirty="0" smtClean="0"/>
              <a:t>Fiscal </a:t>
            </a:r>
            <a:r>
              <a:rPr lang="en-US" sz="2100" dirty="0"/>
              <a:t>Service demonstrated the PayPal process to </a:t>
            </a:r>
            <a:r>
              <a:rPr lang="en-US" sz="2100" dirty="0" err="1"/>
              <a:t>USMS</a:t>
            </a:r>
            <a:r>
              <a:rPr lang="en-US" sz="2100" dirty="0"/>
              <a:t> in February 2015 and received approval to proceed</a:t>
            </a:r>
          </a:p>
          <a:p>
            <a:pPr marL="457200" indent="-457200">
              <a:buFont typeface="+mj-lt"/>
              <a:buAutoNum type="arabicPeriod"/>
            </a:pPr>
            <a:endParaRPr lang="en-US" sz="2100" dirty="0" smtClean="0"/>
          </a:p>
          <a:p>
            <a:pPr marL="457200" indent="-457200">
              <a:buFont typeface="+mj-lt"/>
              <a:buAutoNum type="arabicPeriod"/>
            </a:pPr>
            <a:r>
              <a:rPr lang="en-US" sz="2100" dirty="0" smtClean="0"/>
              <a:t>First </a:t>
            </a:r>
            <a:r>
              <a:rPr lang="en-US" sz="2100" dirty="0" err="1"/>
              <a:t>NTAP</a:t>
            </a:r>
            <a:r>
              <a:rPr lang="en-US" sz="2100" dirty="0"/>
              <a:t> payment was initiated and completed in February 2015</a:t>
            </a:r>
          </a:p>
          <a:p>
            <a:endParaRPr lang="en-US" sz="2100" dirty="0"/>
          </a:p>
        </p:txBody>
      </p:sp>
      <p:sp>
        <p:nvSpPr>
          <p:cNvPr id="3" name="Content Placeholder 2"/>
          <p:cNvSpPr>
            <a:spLocks noGrp="1"/>
          </p:cNvSpPr>
          <p:nvPr>
            <p:ph sz="quarter" idx="11"/>
          </p:nvPr>
        </p:nvSpPr>
        <p:spPr/>
        <p:txBody>
          <a:bodyPr>
            <a:normAutofit fontScale="92500"/>
          </a:bodyPr>
          <a:lstStyle/>
          <a:p>
            <a:r>
              <a:rPr lang="en-US" b="1" dirty="0"/>
              <a:t>How was the Proof of Concept Performed</a:t>
            </a:r>
          </a:p>
          <a:p>
            <a:endParaRPr lang="en-US" dirty="0"/>
          </a:p>
        </p:txBody>
      </p:sp>
    </p:spTree>
    <p:extLst>
      <p:ext uri="{BB962C8B-B14F-4D97-AF65-F5344CB8AC3E}">
        <p14:creationId xmlns:p14="http://schemas.microsoft.com/office/powerpoint/2010/main" val="14950418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52350" y="1023580"/>
            <a:ext cx="3637722" cy="1049572"/>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r>
              <a:rPr lang="en-US" sz="1600" b="1" dirty="0">
                <a:solidFill>
                  <a:prstClr val="black"/>
                </a:solidFill>
              </a:rPr>
              <a:t>Payment Initiation</a:t>
            </a:r>
          </a:p>
          <a:p>
            <a:pPr marL="171450" indent="-171450" defTabSz="457200">
              <a:buFont typeface="Arial" panose="020B0604020202020204" pitchFamily="34" charset="0"/>
              <a:buChar char="•"/>
            </a:pPr>
            <a:r>
              <a:rPr lang="en-US" sz="1200" dirty="0">
                <a:solidFill>
                  <a:prstClr val="black"/>
                </a:solidFill>
              </a:rPr>
              <a:t>Agency staff accesses “portal” to initiate payment</a:t>
            </a:r>
          </a:p>
          <a:p>
            <a:pPr marL="171450" indent="-171450" defTabSz="457200">
              <a:buFont typeface="Arial" panose="020B0604020202020204" pitchFamily="34" charset="0"/>
              <a:buChar char="•"/>
            </a:pPr>
            <a:r>
              <a:rPr lang="en-US" sz="1200" dirty="0">
                <a:solidFill>
                  <a:prstClr val="black"/>
                </a:solidFill>
              </a:rPr>
              <a:t>Portal is designed for intuitive use by staff</a:t>
            </a:r>
          </a:p>
          <a:p>
            <a:pPr marL="171450" indent="-171450" defTabSz="457200">
              <a:buFont typeface="Arial" panose="020B0604020202020204" pitchFamily="34" charset="0"/>
              <a:buChar char="•"/>
            </a:pPr>
            <a:r>
              <a:rPr lang="en-US" sz="1200" dirty="0">
                <a:solidFill>
                  <a:prstClr val="black"/>
                </a:solidFill>
              </a:rPr>
              <a:t>Design builds on payee-driven options/preferences</a:t>
            </a:r>
          </a:p>
        </p:txBody>
      </p:sp>
      <p:sp>
        <p:nvSpPr>
          <p:cNvPr id="7" name="Rounded Rectangle 6"/>
          <p:cNvSpPr/>
          <p:nvPr/>
        </p:nvSpPr>
        <p:spPr>
          <a:xfrm>
            <a:off x="1564099" y="2150359"/>
            <a:ext cx="3637722" cy="81103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kern="0" dirty="0">
                <a:solidFill>
                  <a:prstClr val="black"/>
                </a:solidFill>
              </a:rPr>
              <a:t>Payment Approval</a:t>
            </a:r>
          </a:p>
          <a:p>
            <a:pPr marL="171450" lvl="1" indent="-171450">
              <a:buFont typeface="Arial" panose="020B0604020202020204" pitchFamily="34" charset="0"/>
              <a:buChar char="•"/>
            </a:pPr>
            <a:r>
              <a:rPr lang="en-US" sz="1200" kern="0" dirty="0">
                <a:solidFill>
                  <a:prstClr val="black"/>
                </a:solidFill>
              </a:rPr>
              <a:t>Standard dual controls (DEO and CO)</a:t>
            </a:r>
          </a:p>
          <a:p>
            <a:pPr marL="171450" lvl="1" indent="-171450">
              <a:buFont typeface="Arial" panose="020B0604020202020204" pitchFamily="34" charset="0"/>
              <a:buChar char="•"/>
            </a:pPr>
            <a:r>
              <a:rPr lang="en-US" sz="1200" kern="0" dirty="0">
                <a:solidFill>
                  <a:prstClr val="black"/>
                </a:solidFill>
              </a:rPr>
              <a:t>Standard Agency process/EFT systems (SPS, ASAP)</a:t>
            </a:r>
          </a:p>
        </p:txBody>
      </p:sp>
      <p:sp>
        <p:nvSpPr>
          <p:cNvPr id="8" name="Rounded Rectangle 7"/>
          <p:cNvSpPr/>
          <p:nvPr/>
        </p:nvSpPr>
        <p:spPr>
          <a:xfrm>
            <a:off x="2527531" y="3034279"/>
            <a:ext cx="4557424" cy="1049572"/>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r>
              <a:rPr lang="en-US" sz="1600" b="1" dirty="0">
                <a:solidFill>
                  <a:prstClr val="black"/>
                </a:solidFill>
              </a:rPr>
              <a:t>Funding Initiation</a:t>
            </a:r>
          </a:p>
          <a:p>
            <a:pPr marL="171450" indent="-171450" defTabSz="457200">
              <a:buFont typeface="Arial" panose="020B0604020202020204" pitchFamily="34" charset="0"/>
              <a:buChar char="•"/>
            </a:pPr>
            <a:r>
              <a:rPr lang="en-US" sz="1200" dirty="0">
                <a:solidFill>
                  <a:prstClr val="black"/>
                </a:solidFill>
              </a:rPr>
              <a:t>Payment instruction sent to NTAP networks (Day 1)</a:t>
            </a:r>
          </a:p>
          <a:p>
            <a:pPr marL="171450" indent="-171450" defTabSz="457200">
              <a:buFont typeface="Arial" panose="020B0604020202020204" pitchFamily="34" charset="0"/>
              <a:buChar char="•"/>
            </a:pPr>
            <a:r>
              <a:rPr lang="en-US" sz="1200" dirty="0">
                <a:solidFill>
                  <a:prstClr val="black"/>
                </a:solidFill>
              </a:rPr>
              <a:t>Conforms to EFT requirements, e.g. uses Reg. E accounts</a:t>
            </a:r>
          </a:p>
          <a:p>
            <a:pPr marL="171450" indent="-171450" defTabSz="457200">
              <a:buFont typeface="Arial" panose="020B0604020202020204" pitchFamily="34" charset="0"/>
              <a:buChar char="•"/>
            </a:pPr>
            <a:r>
              <a:rPr lang="en-US" sz="1200" dirty="0">
                <a:solidFill>
                  <a:prstClr val="black"/>
                </a:solidFill>
              </a:rPr>
              <a:t>Real-time management/tracking at each stage of payment</a:t>
            </a:r>
          </a:p>
        </p:txBody>
      </p:sp>
      <p:sp>
        <p:nvSpPr>
          <p:cNvPr id="9" name="Rounded Rectangle 8"/>
          <p:cNvSpPr/>
          <p:nvPr/>
        </p:nvSpPr>
        <p:spPr>
          <a:xfrm>
            <a:off x="3708964" y="4147462"/>
            <a:ext cx="3935895" cy="79513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r>
              <a:rPr lang="en-US" sz="1600" b="1" dirty="0">
                <a:solidFill>
                  <a:prstClr val="black"/>
                </a:solidFill>
              </a:rPr>
              <a:t>Money Movement</a:t>
            </a:r>
          </a:p>
          <a:p>
            <a:pPr marL="171450" indent="-171450" defTabSz="457200">
              <a:buFont typeface="Arial" panose="020B0604020202020204" pitchFamily="34" charset="0"/>
              <a:buChar char="•"/>
            </a:pPr>
            <a:r>
              <a:rPr lang="en-US" sz="1200" dirty="0">
                <a:solidFill>
                  <a:prstClr val="black"/>
                </a:solidFill>
              </a:rPr>
              <a:t>ACH sent by NTAP networks for settlement (Day 1)</a:t>
            </a:r>
          </a:p>
          <a:p>
            <a:pPr marL="171450" indent="-171450" defTabSz="457200">
              <a:buFont typeface="Arial" panose="020B0604020202020204" pitchFamily="34" charset="0"/>
              <a:buChar char="•"/>
            </a:pPr>
            <a:r>
              <a:rPr lang="en-US" sz="1200" dirty="0">
                <a:solidFill>
                  <a:prstClr val="black"/>
                </a:solidFill>
              </a:rPr>
              <a:t>SPS sends Wire/ACH to fund settlement account (Day 1)</a:t>
            </a:r>
          </a:p>
        </p:txBody>
      </p:sp>
      <p:sp>
        <p:nvSpPr>
          <p:cNvPr id="10" name="Rounded Rectangle 9"/>
          <p:cNvSpPr/>
          <p:nvPr/>
        </p:nvSpPr>
        <p:spPr>
          <a:xfrm>
            <a:off x="4915574" y="5004594"/>
            <a:ext cx="3711934" cy="104957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r>
              <a:rPr lang="en-US" sz="1600" b="1" dirty="0">
                <a:solidFill>
                  <a:prstClr val="black"/>
                </a:solidFill>
              </a:rPr>
              <a:t>Settle/Reconcile Transaction</a:t>
            </a:r>
          </a:p>
          <a:p>
            <a:pPr marL="171450" indent="-171450" defTabSz="457200">
              <a:buFont typeface="Arial" panose="020B0604020202020204" pitchFamily="34" charset="0"/>
              <a:buChar char="•"/>
            </a:pPr>
            <a:r>
              <a:rPr lang="en-US" sz="1200" dirty="0">
                <a:solidFill>
                  <a:prstClr val="black"/>
                </a:solidFill>
              </a:rPr>
              <a:t>NTAP and SPS items settle same-day (Day 2)</a:t>
            </a:r>
          </a:p>
          <a:p>
            <a:pPr marL="171450" indent="-171450" defTabSz="457200">
              <a:buFont typeface="Arial" panose="020B0604020202020204" pitchFamily="34" charset="0"/>
              <a:buChar char="•"/>
            </a:pPr>
            <a:r>
              <a:rPr lang="en-US" sz="1200" dirty="0">
                <a:solidFill>
                  <a:prstClr val="black"/>
                </a:solidFill>
              </a:rPr>
              <a:t>Single system of record</a:t>
            </a:r>
          </a:p>
          <a:p>
            <a:pPr marL="171450" indent="-171450" defTabSz="457200">
              <a:buFont typeface="Arial" panose="020B0604020202020204" pitchFamily="34" charset="0"/>
              <a:buChar char="•"/>
            </a:pPr>
            <a:r>
              <a:rPr lang="en-US" sz="1200" dirty="0">
                <a:solidFill>
                  <a:prstClr val="black"/>
                </a:solidFill>
              </a:rPr>
              <a:t>Treasury reconciles bank and NTAP items/exceptions</a:t>
            </a:r>
          </a:p>
        </p:txBody>
      </p:sp>
      <p:sp>
        <p:nvSpPr>
          <p:cNvPr id="11" name="Bent-Up Arrow 10"/>
          <p:cNvSpPr/>
          <p:nvPr/>
        </p:nvSpPr>
        <p:spPr>
          <a:xfrm rot="5400000">
            <a:off x="1875019" y="3034782"/>
            <a:ext cx="701387" cy="554604"/>
          </a:xfrm>
          <a:prstGeom prst="bentUpArrow">
            <a:avLst>
              <a:gd name="adj1" fmla="val 25000"/>
              <a:gd name="adj2" fmla="val 36000"/>
              <a:gd name="adj3" fmla="val 25000"/>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black"/>
              </a:solidFill>
            </a:endParaRPr>
          </a:p>
        </p:txBody>
      </p:sp>
      <p:sp>
        <p:nvSpPr>
          <p:cNvPr id="12" name="Bent-Up Arrow 11"/>
          <p:cNvSpPr/>
          <p:nvPr/>
        </p:nvSpPr>
        <p:spPr>
          <a:xfrm rot="5400000">
            <a:off x="936102" y="2149540"/>
            <a:ext cx="701387" cy="554604"/>
          </a:xfrm>
          <a:prstGeom prst="bentUpArrow">
            <a:avLst>
              <a:gd name="adj1" fmla="val 25000"/>
              <a:gd name="adj2" fmla="val 36000"/>
              <a:gd name="adj3" fmla="val 25000"/>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black"/>
              </a:solidFill>
            </a:endParaRPr>
          </a:p>
        </p:txBody>
      </p:sp>
      <p:sp>
        <p:nvSpPr>
          <p:cNvPr id="13" name="Bent-Up Arrow 12"/>
          <p:cNvSpPr/>
          <p:nvPr/>
        </p:nvSpPr>
        <p:spPr>
          <a:xfrm rot="5400000">
            <a:off x="3064070" y="4157243"/>
            <a:ext cx="701387" cy="554604"/>
          </a:xfrm>
          <a:prstGeom prst="bentUpArrow">
            <a:avLst>
              <a:gd name="adj1" fmla="val 25000"/>
              <a:gd name="adj2" fmla="val 36000"/>
              <a:gd name="adj3" fmla="val 25000"/>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black"/>
              </a:solidFill>
            </a:endParaRPr>
          </a:p>
        </p:txBody>
      </p:sp>
      <p:sp>
        <p:nvSpPr>
          <p:cNvPr id="14" name="Bent-Up Arrow 13"/>
          <p:cNvSpPr/>
          <p:nvPr/>
        </p:nvSpPr>
        <p:spPr>
          <a:xfrm rot="5400000">
            <a:off x="4266705" y="5015984"/>
            <a:ext cx="701387" cy="554604"/>
          </a:xfrm>
          <a:prstGeom prst="bentUpArrow">
            <a:avLst>
              <a:gd name="adj1" fmla="val 25000"/>
              <a:gd name="adj2" fmla="val 36000"/>
              <a:gd name="adj3" fmla="val 25000"/>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black"/>
              </a:solidFill>
            </a:endParaRPr>
          </a:p>
        </p:txBody>
      </p:sp>
      <p:sp>
        <p:nvSpPr>
          <p:cNvPr id="15" name="TextBox 14"/>
          <p:cNvSpPr txBox="1"/>
          <p:nvPr/>
        </p:nvSpPr>
        <p:spPr>
          <a:xfrm>
            <a:off x="440154" y="5081521"/>
            <a:ext cx="3374642" cy="769441"/>
          </a:xfrm>
          <a:prstGeom prst="rect">
            <a:avLst/>
          </a:prstGeom>
          <a:solidFill>
            <a:schemeClr val="accent2">
              <a:lumMod val="40000"/>
              <a:lumOff val="60000"/>
            </a:schemeClr>
          </a:solidFill>
        </p:spPr>
        <p:txBody>
          <a:bodyPr wrap="none" rtlCol="0">
            <a:spAutoFit/>
          </a:bodyPr>
          <a:lstStyle/>
          <a:p>
            <a:pPr defTabSz="457200"/>
            <a:r>
              <a:rPr lang="en-US" sz="1100" b="1" dirty="0">
                <a:solidFill>
                  <a:prstClr val="black"/>
                </a:solidFill>
              </a:rPr>
              <a:t>DEO – Disbursing Entry Operator</a:t>
            </a:r>
          </a:p>
          <a:p>
            <a:pPr defTabSz="457200"/>
            <a:r>
              <a:rPr lang="en-US" sz="1100" b="1" dirty="0">
                <a:solidFill>
                  <a:prstClr val="black"/>
                </a:solidFill>
              </a:rPr>
              <a:t>CO – Certifying Officer</a:t>
            </a:r>
          </a:p>
          <a:p>
            <a:pPr defTabSz="457200"/>
            <a:r>
              <a:rPr lang="en-US" sz="1100" b="1" dirty="0">
                <a:solidFill>
                  <a:prstClr val="black"/>
                </a:solidFill>
              </a:rPr>
              <a:t>SPS – Secure Payment System</a:t>
            </a:r>
          </a:p>
          <a:p>
            <a:pPr defTabSz="457200"/>
            <a:r>
              <a:rPr lang="en-US" sz="1100" b="1" dirty="0">
                <a:solidFill>
                  <a:prstClr val="black"/>
                </a:solidFill>
              </a:rPr>
              <a:t>ASAP – Automated Standard Application for Payments</a:t>
            </a:r>
          </a:p>
        </p:txBody>
      </p:sp>
      <p:sp>
        <p:nvSpPr>
          <p:cNvPr id="3" name="Content Placeholder 2"/>
          <p:cNvSpPr>
            <a:spLocks noGrp="1"/>
          </p:cNvSpPr>
          <p:nvPr>
            <p:ph sz="quarter" idx="11"/>
          </p:nvPr>
        </p:nvSpPr>
        <p:spPr/>
        <p:txBody>
          <a:bodyPr/>
          <a:lstStyle/>
          <a:p>
            <a:r>
              <a:rPr lang="en-US" b="1" dirty="0"/>
              <a:t>NTAP Workflow</a:t>
            </a:r>
          </a:p>
          <a:p>
            <a:endParaRPr lang="en-US" dirty="0"/>
          </a:p>
        </p:txBody>
      </p:sp>
    </p:spTree>
    <p:extLst>
      <p:ext uri="{BB962C8B-B14F-4D97-AF65-F5344CB8AC3E}">
        <p14:creationId xmlns:p14="http://schemas.microsoft.com/office/powerpoint/2010/main" val="33832571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270615">
            <a:off x="6854582" y="1772455"/>
            <a:ext cx="1522312" cy="1391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29235">
            <a:off x="6693760" y="5038920"/>
            <a:ext cx="1522312" cy="1391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400646">
            <a:off x="6932790" y="4791595"/>
            <a:ext cx="1768475" cy="166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sz="quarter" idx="11"/>
          </p:nvPr>
        </p:nvSpPr>
        <p:spPr/>
        <p:txBody>
          <a:bodyPr>
            <a:normAutofit/>
          </a:bodyPr>
          <a:lstStyle/>
          <a:p>
            <a:r>
              <a:rPr lang="en-US" sz="2400" b="1" dirty="0"/>
              <a:t>How Does a Paywall Solution Work for Government?</a:t>
            </a:r>
          </a:p>
        </p:txBody>
      </p:sp>
      <p:sp>
        <p:nvSpPr>
          <p:cNvPr id="2" name="Slide Number Placeholder 1"/>
          <p:cNvSpPr>
            <a:spLocks noGrp="1"/>
          </p:cNvSpPr>
          <p:nvPr>
            <p:ph type="sldNum" sz="quarter" idx="4294967295"/>
          </p:nvPr>
        </p:nvSpPr>
        <p:spPr>
          <a:xfrm>
            <a:off x="0" y="6356350"/>
            <a:ext cx="2133600" cy="365125"/>
          </a:xfrm>
        </p:spPr>
        <p:txBody>
          <a:bodyPr/>
          <a:lstStyle/>
          <a:p>
            <a:endParaRPr lang="en-US" dirty="0"/>
          </a:p>
        </p:txBody>
      </p:sp>
      <p:pic>
        <p:nvPicPr>
          <p:cNvPr id="2050" name="Picture 2" descr="http://www.downloadclipart.net/medium/10587-blue-stick-man-clip-ar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32783" y="2975068"/>
            <a:ext cx="259871" cy="519742"/>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http://www.downloadclipart.net/medium/10587-blue-stick-man-clip-ar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26928" y="3958774"/>
            <a:ext cx="259871" cy="51974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http://www.downloadclipart.net/medium/10587-blue-stick-man-clip-ar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32783" y="4924634"/>
            <a:ext cx="259871" cy="519742"/>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http://www.downloadclipart.net/medium/10587-blue-stick-man-clip-ar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60984" y="5825832"/>
            <a:ext cx="259871" cy="51974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travelwithgrant.boardingarea.com/wp-content/uploads/2013/11/Square-Cash-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0949" y="3840721"/>
            <a:ext cx="993655" cy="48094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thenextweb.com/wp-content/blogs.dir/1/files/2014/04/Screen-Shot-2014-04-30-at-18.18.55.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69971" y="2024905"/>
            <a:ext cx="1577535" cy="69510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www.unitedprairiebank.com/ContentImageHandler.ashx?ImageId=3443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97062" y="3593266"/>
            <a:ext cx="1135752" cy="17850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media.34s.dpn.s3.amazonaws.com/7866_venmo-logoo.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99667" y="2730700"/>
            <a:ext cx="879595" cy="37061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media.idownloadblog.com/wp-content/uploads/2015/02/Google-Wallet-banner.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00204" y="4226965"/>
            <a:ext cx="1777105" cy="54118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mms.businesswire.com/media/20150317005112/en/457760/5/2183815_clearxchange.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78136" y="3104408"/>
            <a:ext cx="1946213" cy="42383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files.isentry-reloaded.com/200000247-8ffe590f84/departments_source.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1037" y="3100227"/>
            <a:ext cx="2487187" cy="1243594"/>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http://www.downloadclipart.net/medium/10587-blue-stick-man-clip-ar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21665" y="2160080"/>
            <a:ext cx="259871" cy="51974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6874147" y="4352846"/>
            <a:ext cx="1431922" cy="1768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6827349" y="2404617"/>
            <a:ext cx="1546592" cy="563238"/>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6847506" y="3233424"/>
            <a:ext cx="1430853" cy="1872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4804457" y="2354234"/>
            <a:ext cx="410302" cy="1429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6764636" y="3729274"/>
            <a:ext cx="1538596" cy="1531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6847506" y="5105454"/>
            <a:ext cx="1430854" cy="1442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9" name="Straight Connector 2048"/>
          <p:cNvCxnSpPr/>
          <p:nvPr/>
        </p:nvCxnSpPr>
        <p:spPr>
          <a:xfrm>
            <a:off x="4795665" y="3783294"/>
            <a:ext cx="594503" cy="1885054"/>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flipV="1">
            <a:off x="6819796" y="2962658"/>
            <a:ext cx="1408116" cy="1287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2767737" y="3698371"/>
            <a:ext cx="291986" cy="2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4804456" y="2925425"/>
            <a:ext cx="857086" cy="857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4771029" y="3581744"/>
            <a:ext cx="769846" cy="201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4779197" y="3778274"/>
            <a:ext cx="726581" cy="4486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4779197" y="3783550"/>
            <a:ext cx="766671" cy="959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endCxn id="2066" idx="3"/>
          </p:cNvCxnSpPr>
          <p:nvPr/>
        </p:nvCxnSpPr>
        <p:spPr>
          <a:xfrm flipH="1" flipV="1">
            <a:off x="7224349" y="3316324"/>
            <a:ext cx="1171738" cy="131003"/>
          </a:xfrm>
          <a:prstGeom prst="line">
            <a:avLst/>
          </a:prstGeom>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7342013" y="1340320"/>
            <a:ext cx="1872693" cy="738664"/>
          </a:xfrm>
          <a:prstGeom prst="rect">
            <a:avLst/>
          </a:prstGeom>
          <a:noFill/>
        </p:spPr>
        <p:txBody>
          <a:bodyPr wrap="square" rtlCol="0">
            <a:spAutoFit/>
          </a:bodyPr>
          <a:lstStyle/>
          <a:p>
            <a:r>
              <a:rPr lang="en-US" sz="1400" b="1" dirty="0" smtClean="0"/>
              <a:t>Payment recipients receive payment on their </a:t>
            </a:r>
            <a:r>
              <a:rPr lang="en-US" sz="1400" b="1" dirty="0"/>
              <a:t>p</a:t>
            </a:r>
            <a:r>
              <a:rPr lang="en-US" sz="1400" b="1" dirty="0" smtClean="0"/>
              <a:t>referred option</a:t>
            </a:r>
            <a:endParaRPr lang="en-US" sz="1400" b="1" dirty="0"/>
          </a:p>
        </p:txBody>
      </p:sp>
      <p:sp>
        <p:nvSpPr>
          <p:cNvPr id="141" name="TextBox 140"/>
          <p:cNvSpPr txBox="1"/>
          <p:nvPr/>
        </p:nvSpPr>
        <p:spPr>
          <a:xfrm>
            <a:off x="5376906" y="1356186"/>
            <a:ext cx="1663614" cy="338554"/>
          </a:xfrm>
          <a:prstGeom prst="rect">
            <a:avLst/>
          </a:prstGeom>
          <a:noFill/>
        </p:spPr>
        <p:txBody>
          <a:bodyPr wrap="square" rtlCol="0">
            <a:spAutoFit/>
          </a:bodyPr>
          <a:lstStyle/>
          <a:p>
            <a:r>
              <a:rPr lang="en-US" sz="1600" b="1" dirty="0" smtClean="0"/>
              <a:t>Paywall Options</a:t>
            </a:r>
            <a:endParaRPr lang="en-US" sz="1600" b="1" dirty="0"/>
          </a:p>
        </p:txBody>
      </p:sp>
      <p:sp>
        <p:nvSpPr>
          <p:cNvPr id="142" name="TextBox 141"/>
          <p:cNvSpPr txBox="1"/>
          <p:nvPr/>
        </p:nvSpPr>
        <p:spPr>
          <a:xfrm>
            <a:off x="2839504" y="1364227"/>
            <a:ext cx="1931525" cy="954107"/>
          </a:xfrm>
          <a:prstGeom prst="rect">
            <a:avLst/>
          </a:prstGeom>
          <a:noFill/>
        </p:spPr>
        <p:txBody>
          <a:bodyPr wrap="square" rtlCol="0">
            <a:spAutoFit/>
          </a:bodyPr>
          <a:lstStyle/>
          <a:p>
            <a:r>
              <a:rPr lang="en-US" sz="1400" b="1" dirty="0" smtClean="0"/>
              <a:t>A Paywall integration </a:t>
            </a:r>
            <a:r>
              <a:rPr lang="en-US" sz="1400" b="1" dirty="0"/>
              <a:t>s</a:t>
            </a:r>
            <a:r>
              <a:rPr lang="en-US" sz="1400" b="1" dirty="0" smtClean="0"/>
              <a:t>olution offered by the Bureau of the Fiscal Service</a:t>
            </a:r>
          </a:p>
        </p:txBody>
      </p:sp>
      <p:sp>
        <p:nvSpPr>
          <p:cNvPr id="143" name="TextBox 142"/>
          <p:cNvSpPr txBox="1"/>
          <p:nvPr/>
        </p:nvSpPr>
        <p:spPr>
          <a:xfrm>
            <a:off x="500173" y="1364227"/>
            <a:ext cx="1659106" cy="954107"/>
          </a:xfrm>
          <a:prstGeom prst="rect">
            <a:avLst/>
          </a:prstGeom>
          <a:noFill/>
        </p:spPr>
        <p:txBody>
          <a:bodyPr wrap="square" rtlCol="0">
            <a:spAutoFit/>
          </a:bodyPr>
          <a:lstStyle/>
          <a:p>
            <a:pPr algn="ctr"/>
            <a:r>
              <a:rPr lang="en-US" sz="1400" b="1" dirty="0" smtClean="0"/>
              <a:t>Government agencies </a:t>
            </a:r>
            <a:r>
              <a:rPr lang="en-US" sz="1400" b="1" dirty="0"/>
              <a:t>c</a:t>
            </a:r>
            <a:r>
              <a:rPr lang="en-US" sz="1400" b="1" dirty="0" smtClean="0"/>
              <a:t>an </a:t>
            </a:r>
            <a:r>
              <a:rPr lang="en-US" sz="1400" b="1" dirty="0"/>
              <a:t>e</a:t>
            </a:r>
            <a:r>
              <a:rPr lang="en-US" sz="1400" b="1" dirty="0" smtClean="0"/>
              <a:t>asily </a:t>
            </a:r>
            <a:r>
              <a:rPr lang="en-US" sz="1400" b="1" dirty="0"/>
              <a:t>p</a:t>
            </a:r>
            <a:r>
              <a:rPr lang="en-US" sz="1400" b="1" dirty="0" smtClean="0"/>
              <a:t>ay payment recipients</a:t>
            </a:r>
            <a:endParaRPr lang="en-US" sz="1400" b="1" dirty="0"/>
          </a:p>
        </p:txBody>
      </p:sp>
      <p:sp>
        <p:nvSpPr>
          <p:cNvPr id="155" name="TextBox 154"/>
          <p:cNvSpPr txBox="1"/>
          <p:nvPr/>
        </p:nvSpPr>
        <p:spPr>
          <a:xfrm>
            <a:off x="1040021" y="5083572"/>
            <a:ext cx="3422236" cy="1169551"/>
          </a:xfrm>
          <a:prstGeom prst="rect">
            <a:avLst/>
          </a:prstGeom>
          <a:noFill/>
        </p:spPr>
        <p:txBody>
          <a:bodyPr wrap="square" rtlCol="0">
            <a:spAutoFit/>
          </a:bodyPr>
          <a:lstStyle/>
          <a:p>
            <a:pPr algn="ctr"/>
            <a:r>
              <a:rPr lang="en-US" sz="1400" b="1" dirty="0" smtClean="0">
                <a:solidFill>
                  <a:srgbClr val="00B0F0"/>
                </a:solidFill>
              </a:rPr>
              <a:t>The Paywall concept supports an integrated solution for Government agencies to facilitate payment recipient preferences that also meet Strategic and Tactical goals of the Bureau of the Fiscal Service.  </a:t>
            </a:r>
            <a:endParaRPr lang="en-US" sz="1400" b="1" dirty="0">
              <a:solidFill>
                <a:srgbClr val="00B0F0"/>
              </a:solidFill>
            </a:endParaRPr>
          </a:p>
        </p:txBody>
      </p:sp>
      <p:pic>
        <p:nvPicPr>
          <p:cNvPr id="156" name="Picture 2" descr="http://www.proinspire.org/wp-content/uploads/2015/01/light-bulb-idea-image-lightbulb.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30596" y="4840368"/>
            <a:ext cx="452481" cy="46111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Bureau of the Fiscal Service logo.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80657" y="3468819"/>
            <a:ext cx="1469870" cy="502851"/>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Connector 57"/>
          <p:cNvCxnSpPr/>
          <p:nvPr/>
        </p:nvCxnSpPr>
        <p:spPr>
          <a:xfrm>
            <a:off x="2761412" y="3233424"/>
            <a:ext cx="298311" cy="470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2766666" y="3459785"/>
            <a:ext cx="301215" cy="24443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2751858" y="3700449"/>
            <a:ext cx="316023" cy="280545"/>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753536" y="3700449"/>
            <a:ext cx="306187" cy="519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flipV="1">
            <a:off x="6874147" y="1881562"/>
            <a:ext cx="1499795" cy="531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6764636" y="3253132"/>
            <a:ext cx="1513724" cy="483143"/>
          </a:xfrm>
          <a:prstGeom prst="line">
            <a:avLst/>
          </a:prstGeom>
        </p:spPr>
        <p:style>
          <a:lnRef idx="1">
            <a:schemeClr val="accent1"/>
          </a:lnRef>
          <a:fillRef idx="0">
            <a:schemeClr val="accent1"/>
          </a:fillRef>
          <a:effectRef idx="0">
            <a:schemeClr val="accent1"/>
          </a:effectRef>
          <a:fontRef idx="minor">
            <a:schemeClr val="tx1"/>
          </a:fontRef>
        </p:style>
      </p:cxnSp>
      <p:sp>
        <p:nvSpPr>
          <p:cNvPr id="92" name="Right Arrow 91"/>
          <p:cNvSpPr/>
          <p:nvPr/>
        </p:nvSpPr>
        <p:spPr>
          <a:xfrm>
            <a:off x="2260233" y="1409015"/>
            <a:ext cx="337388" cy="221994"/>
          </a:xfrm>
          <a:prstGeom prst="rightArrow">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93" name="Right Arrow 92"/>
          <p:cNvSpPr/>
          <p:nvPr/>
        </p:nvSpPr>
        <p:spPr>
          <a:xfrm>
            <a:off x="4858091" y="1419501"/>
            <a:ext cx="337388" cy="221994"/>
          </a:xfrm>
          <a:prstGeom prst="rightArrow">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48" name="TextBox 47"/>
          <p:cNvSpPr txBox="1"/>
          <p:nvPr/>
        </p:nvSpPr>
        <p:spPr>
          <a:xfrm>
            <a:off x="195748" y="6253997"/>
            <a:ext cx="8720204" cy="230832"/>
          </a:xfrm>
          <a:prstGeom prst="rect">
            <a:avLst/>
          </a:prstGeom>
          <a:noFill/>
        </p:spPr>
        <p:txBody>
          <a:bodyPr wrap="square" rtlCol="0">
            <a:spAutoFit/>
          </a:bodyPr>
          <a:lstStyle/>
          <a:p>
            <a:pPr algn="ctr"/>
            <a:r>
              <a:rPr lang="en-US" sz="900" dirty="0" smtClean="0"/>
              <a:t>The payment networks above are for illustrative purposes only.</a:t>
            </a:r>
          </a:p>
        </p:txBody>
      </p:sp>
      <p:sp>
        <p:nvSpPr>
          <p:cNvPr id="94" name="Right Arrow 93"/>
          <p:cNvSpPr/>
          <p:nvPr/>
        </p:nvSpPr>
        <p:spPr>
          <a:xfrm>
            <a:off x="6929748" y="1425663"/>
            <a:ext cx="337388" cy="221994"/>
          </a:xfrm>
          <a:prstGeom prst="rightArrow">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3" name="Rectangle 2"/>
          <p:cNvSpPr/>
          <p:nvPr/>
        </p:nvSpPr>
        <p:spPr>
          <a:xfrm>
            <a:off x="5695394" y="1678275"/>
            <a:ext cx="871067" cy="369332"/>
          </a:xfrm>
          <a:prstGeom prst="rect">
            <a:avLst/>
          </a:prstGeom>
        </p:spPr>
        <p:txBody>
          <a:bodyPr wrap="square">
            <a:spAutoFit/>
          </a:bodyPr>
          <a:lstStyle/>
          <a:p>
            <a:r>
              <a:rPr lang="en-US" b="1" i="1" dirty="0" smtClean="0">
                <a:solidFill>
                  <a:schemeClr val="tx2"/>
                </a:solidFill>
                <a:effectLst>
                  <a:outerShdw blurRad="38100" dist="38100" dir="2700000" algn="tl">
                    <a:srgbClr val="000000">
                      <a:alpha val="43137"/>
                    </a:srgbClr>
                  </a:outerShdw>
                </a:effectLst>
              </a:rPr>
              <a:t>NTAP </a:t>
            </a:r>
            <a:endParaRPr lang="en-US" b="1" i="1" dirty="0">
              <a:solidFill>
                <a:schemeClr val="tx2"/>
              </a:solidFill>
              <a:effectLst>
                <a:outerShdw blurRad="38100" dist="38100" dir="2700000" algn="tl">
                  <a:srgbClr val="000000">
                    <a:alpha val="43137"/>
                  </a:srgbClr>
                </a:outerShdw>
              </a:effectLst>
            </a:endParaRPr>
          </a:p>
        </p:txBody>
      </p:sp>
      <p:pic>
        <p:nvPicPr>
          <p:cNvPr id="1027"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12538" y="5619372"/>
            <a:ext cx="749835" cy="606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85785" y="5317071"/>
            <a:ext cx="1663267" cy="254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65543">
            <a:off x="5002455" y="2326657"/>
            <a:ext cx="407527" cy="1549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2" name="Straight Connector 61"/>
          <p:cNvCxnSpPr/>
          <p:nvPr/>
        </p:nvCxnSpPr>
        <p:spPr>
          <a:xfrm>
            <a:off x="4785407" y="3788220"/>
            <a:ext cx="831859" cy="1418054"/>
          </a:xfrm>
          <a:prstGeom prst="line">
            <a:avLst/>
          </a:prstGeom>
        </p:spPr>
        <p:style>
          <a:lnRef idx="1">
            <a:schemeClr val="accent1"/>
          </a:lnRef>
          <a:fillRef idx="0">
            <a:schemeClr val="accent1"/>
          </a:fillRef>
          <a:effectRef idx="0">
            <a:schemeClr val="accent1"/>
          </a:effectRef>
          <a:fontRef idx="minor">
            <a:schemeClr val="tx1"/>
          </a:fontRef>
        </p:style>
      </p:cxn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574441">
            <a:off x="7016203" y="4380403"/>
            <a:ext cx="1203345" cy="1099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20931501">
            <a:off x="7164501" y="3423307"/>
            <a:ext cx="1262428"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23741" y="1610971"/>
            <a:ext cx="1547813" cy="181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298187">
            <a:off x="6619754" y="2153793"/>
            <a:ext cx="1776087" cy="181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545236">
            <a:off x="6688285" y="2258886"/>
            <a:ext cx="1431950" cy="1308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145571">
            <a:off x="6731501" y="4146293"/>
            <a:ext cx="1768475" cy="166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US Debit Card"/>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266086" y="4840368"/>
            <a:ext cx="1746755" cy="324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68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en-US" sz="2400" dirty="0" smtClean="0"/>
              <a:t>Other Law Enforcement agencies</a:t>
            </a:r>
          </a:p>
          <a:p>
            <a:endParaRPr lang="en-US" sz="2400" dirty="0"/>
          </a:p>
          <a:p>
            <a:r>
              <a:rPr lang="en-US" sz="2400" dirty="0" smtClean="0"/>
              <a:t>Disaster situations - - FEMA</a:t>
            </a:r>
          </a:p>
          <a:p>
            <a:endParaRPr lang="en-US" sz="2400" dirty="0"/>
          </a:p>
          <a:p>
            <a:r>
              <a:rPr lang="en-US" sz="2400" dirty="0" smtClean="0"/>
              <a:t>Tax Refunds</a:t>
            </a:r>
          </a:p>
          <a:p>
            <a:endParaRPr lang="en-US" sz="2400" dirty="0"/>
          </a:p>
          <a:p>
            <a:r>
              <a:rPr lang="en-US" sz="2400" dirty="0" smtClean="0"/>
              <a:t>Younger demographic payments - - Education</a:t>
            </a:r>
          </a:p>
          <a:p>
            <a:endParaRPr lang="en-US" sz="2400" dirty="0"/>
          </a:p>
          <a:p>
            <a:r>
              <a:rPr lang="en-US" sz="2400" dirty="0" smtClean="0"/>
              <a:t>Others?</a:t>
            </a:r>
            <a:endParaRPr lang="en-US" sz="2400" dirty="0"/>
          </a:p>
          <a:p>
            <a:pPr marL="0" indent="0">
              <a:buNone/>
            </a:pPr>
            <a:endParaRPr lang="en-US" sz="2400" dirty="0" smtClean="0"/>
          </a:p>
        </p:txBody>
      </p:sp>
      <p:sp>
        <p:nvSpPr>
          <p:cNvPr id="4" name="Content Placeholder 3"/>
          <p:cNvSpPr>
            <a:spLocks noGrp="1"/>
          </p:cNvSpPr>
          <p:nvPr>
            <p:ph sz="quarter" idx="11"/>
          </p:nvPr>
        </p:nvSpPr>
        <p:spPr/>
        <p:txBody>
          <a:bodyPr/>
          <a:lstStyle/>
          <a:p>
            <a:r>
              <a:rPr lang="en-US" b="1" dirty="0"/>
              <a:t>NTAP Potential Uses</a:t>
            </a:r>
          </a:p>
          <a:p>
            <a:endParaRPr lang="en-US" dirty="0"/>
          </a:p>
        </p:txBody>
      </p:sp>
    </p:spTree>
    <p:extLst>
      <p:ext uri="{BB962C8B-B14F-4D97-AF65-F5344CB8AC3E}">
        <p14:creationId xmlns:p14="http://schemas.microsoft.com/office/powerpoint/2010/main" val="1854101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0" y="0"/>
            <a:ext cx="9143999" cy="6858000"/>
          </a:xfrm>
        </p:spPr>
      </p:pic>
      <p:sp>
        <p:nvSpPr>
          <p:cNvPr id="8" name="Rounded Rectangle 7"/>
          <p:cNvSpPr/>
          <p:nvPr/>
        </p:nvSpPr>
        <p:spPr>
          <a:xfrm>
            <a:off x="4343400" y="3886200"/>
            <a:ext cx="4267200" cy="2590800"/>
          </a:xfrm>
          <a:prstGeom prst="roundRect">
            <a:avLst/>
          </a:prstGeom>
          <a:solidFill>
            <a:srgbClr val="5BAE46">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572000" y="4343400"/>
            <a:ext cx="3886200" cy="830997"/>
          </a:xfrm>
          <a:prstGeom prst="rect">
            <a:avLst/>
          </a:prstGeom>
          <a:noFill/>
        </p:spPr>
        <p:txBody>
          <a:bodyPr wrap="square" rtlCol="0">
            <a:spAutoFit/>
          </a:bodyPr>
          <a:lstStyle/>
          <a:p>
            <a:pPr algn="ctr"/>
            <a:r>
              <a:rPr lang="en-US" sz="2400" b="1" dirty="0" smtClean="0">
                <a:solidFill>
                  <a:schemeClr val="bg1"/>
                </a:solidFill>
                <a:latin typeface="Arial" panose="020B0604020202020204" pitchFamily="34" charset="0"/>
                <a:cs typeface="Arial" panose="020B0604020202020204" pitchFamily="34" charset="0"/>
              </a:rPr>
              <a:t>ONLINE BILL</a:t>
            </a:r>
            <a:endParaRPr lang="en-US" sz="2400" b="1" dirty="0">
              <a:solidFill>
                <a:schemeClr val="bg1"/>
              </a:solidFill>
              <a:latin typeface="Arial" panose="020B0604020202020204" pitchFamily="34" charset="0"/>
              <a:cs typeface="Arial" panose="020B0604020202020204" pitchFamily="34" charset="0"/>
            </a:endParaRPr>
          </a:p>
          <a:p>
            <a:pPr algn="ctr"/>
            <a:r>
              <a:rPr lang="en-US" sz="2400" b="1" dirty="0" smtClean="0">
                <a:solidFill>
                  <a:schemeClr val="bg1"/>
                </a:solidFill>
                <a:latin typeface="Arial" panose="020B0604020202020204" pitchFamily="34" charset="0"/>
                <a:cs typeface="Arial" panose="020B0604020202020204" pitchFamily="34" charset="0"/>
              </a:rPr>
              <a:t>PAYMENT</a:t>
            </a:r>
            <a:endParaRPr lang="en-US" sz="2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4800600" y="5791200"/>
            <a:ext cx="3429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Convenient, Simple, Secure</a:t>
            </a:r>
            <a:endParaRPr lang="en-US" b="1" dirty="0"/>
          </a:p>
        </p:txBody>
      </p:sp>
    </p:spTree>
    <p:extLst>
      <p:ext uri="{BB962C8B-B14F-4D97-AF65-F5344CB8AC3E}">
        <p14:creationId xmlns:p14="http://schemas.microsoft.com/office/powerpoint/2010/main" val="4268332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3504" y="1905000"/>
            <a:ext cx="9144000" cy="4229101"/>
          </a:xfrm>
          <a:prstGeom prst="rect">
            <a:avLst/>
          </a:prstGeom>
          <a:solidFill>
            <a:srgbClr val="36A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1"/>
          </p:nvPr>
        </p:nvSpPr>
        <p:spPr/>
        <p:txBody>
          <a:bodyPr/>
          <a:lstStyle/>
          <a:p>
            <a:r>
              <a:rPr lang="en-US" b="1" dirty="0">
                <a:solidFill>
                  <a:srgbClr val="043253"/>
                </a:solidFill>
              </a:rPr>
              <a:t>Online Bill Payment</a:t>
            </a:r>
            <a:endParaRPr lang="en-US" dirty="0">
              <a:solidFill>
                <a:srgbClr val="043253"/>
              </a:solidFill>
            </a:endParaRPr>
          </a:p>
          <a:p>
            <a:endParaRPr lang="en-US" dirty="0"/>
          </a:p>
        </p:txBody>
      </p:sp>
      <p:sp>
        <p:nvSpPr>
          <p:cNvPr id="15" name="Rectangle 14"/>
          <p:cNvSpPr/>
          <p:nvPr/>
        </p:nvSpPr>
        <p:spPr>
          <a:xfrm>
            <a:off x="152400" y="914400"/>
            <a:ext cx="8839200" cy="646331"/>
          </a:xfrm>
          <a:prstGeom prst="rect">
            <a:avLst/>
          </a:prstGeom>
        </p:spPr>
        <p:txBody>
          <a:bodyPr wrap="square">
            <a:spAutoFit/>
          </a:bodyPr>
          <a:lstStyle/>
          <a:p>
            <a:r>
              <a:rPr lang="en-US" b="1" dirty="0" smtClean="0">
                <a:solidFill>
                  <a:srgbClr val="043253"/>
                </a:solidFill>
              </a:rPr>
              <a:t>ONLINE BILL PAYMENT, </a:t>
            </a:r>
            <a:r>
              <a:rPr lang="en-US" dirty="0" smtClean="0"/>
              <a:t>also referred to as Electronic Bill Payment, allows people to receive their bills, and pay them, through electronic means, like their online banking utility.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905000"/>
            <a:ext cx="6231996" cy="4229100"/>
          </a:xfrm>
          <a:prstGeom prst="rect">
            <a:avLst/>
          </a:prstGeom>
        </p:spPr>
      </p:pic>
      <p:sp>
        <p:nvSpPr>
          <p:cNvPr id="11" name="TextBox 10"/>
          <p:cNvSpPr txBox="1"/>
          <p:nvPr/>
        </p:nvSpPr>
        <p:spPr>
          <a:xfrm>
            <a:off x="6629400" y="2514600"/>
            <a:ext cx="2133600" cy="2031325"/>
          </a:xfrm>
          <a:prstGeom prst="rect">
            <a:avLst/>
          </a:prstGeom>
          <a:solidFill>
            <a:schemeClr val="bg1"/>
          </a:solidFill>
          <a:ln>
            <a:noFill/>
          </a:ln>
        </p:spPr>
        <p:txBody>
          <a:bodyPr wrap="square" rtlCol="0">
            <a:spAutoFit/>
          </a:bodyPr>
          <a:lstStyle/>
          <a:p>
            <a:pPr marL="285750" indent="-285750">
              <a:buFont typeface="Arial" panose="020B0604020202020204" pitchFamily="34" charset="0"/>
              <a:buChar char="•"/>
            </a:pPr>
            <a:r>
              <a:rPr lang="en-US" dirty="0" smtClean="0"/>
              <a:t>10 Agencies</a:t>
            </a:r>
          </a:p>
          <a:p>
            <a:pPr marL="285750" indent="-285750">
              <a:buFont typeface="Arial" panose="020B0604020202020204" pitchFamily="34" charset="0"/>
              <a:buChar char="•"/>
            </a:pPr>
            <a:r>
              <a:rPr lang="en-US" dirty="0" smtClean="0"/>
              <a:t>49 Cash Flows</a:t>
            </a:r>
          </a:p>
          <a:p>
            <a:pPr marL="285750" indent="-285750">
              <a:buFont typeface="Arial" panose="020B0604020202020204" pitchFamily="34" charset="0"/>
              <a:buChar char="•"/>
            </a:pPr>
            <a:r>
              <a:rPr lang="en-US" dirty="0" smtClean="0"/>
              <a:t>Collections totaling over </a:t>
            </a:r>
            <a:r>
              <a:rPr lang="en-US" b="1" dirty="0" smtClean="0"/>
              <a:t>$200M </a:t>
            </a:r>
            <a:r>
              <a:rPr lang="en-US" dirty="0" smtClean="0"/>
              <a:t>as of March 2016</a:t>
            </a:r>
            <a:endParaRPr lang="en-US" dirty="0"/>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15632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en-US" dirty="0" smtClean="0"/>
              <a:t>Mission and Vision</a:t>
            </a:r>
          </a:p>
          <a:p>
            <a:r>
              <a:rPr lang="en-US" dirty="0" smtClean="0"/>
              <a:t>Digital Wallets</a:t>
            </a:r>
          </a:p>
          <a:p>
            <a:r>
              <a:rPr lang="en-US" dirty="0"/>
              <a:t>Non Traditional Alternative Payments </a:t>
            </a:r>
            <a:endParaRPr lang="en-US" dirty="0" smtClean="0"/>
          </a:p>
          <a:p>
            <a:r>
              <a:rPr lang="en-US" dirty="0" smtClean="0"/>
              <a:t>Online Bill Payment</a:t>
            </a:r>
          </a:p>
          <a:p>
            <a:r>
              <a:rPr lang="en-US" dirty="0" smtClean="0"/>
              <a:t>Mobile Program</a:t>
            </a:r>
          </a:p>
          <a:p>
            <a:r>
              <a:rPr lang="en-US" dirty="0" smtClean="0"/>
              <a:t>Direct Express</a:t>
            </a:r>
          </a:p>
          <a:p>
            <a:r>
              <a:rPr lang="en-US" dirty="0" err="1" smtClean="0"/>
              <a:t>BuySecure</a:t>
            </a:r>
            <a:endParaRPr lang="en-US" dirty="0" smtClean="0"/>
          </a:p>
          <a:p>
            <a:endParaRPr lang="en-US" dirty="0"/>
          </a:p>
        </p:txBody>
      </p:sp>
      <p:sp>
        <p:nvSpPr>
          <p:cNvPr id="3" name="Content Placeholder 2"/>
          <p:cNvSpPr>
            <a:spLocks noGrp="1"/>
          </p:cNvSpPr>
          <p:nvPr>
            <p:ph sz="quarter" idx="11"/>
          </p:nvPr>
        </p:nvSpPr>
        <p:spPr/>
        <p:txBody>
          <a:bodyPr>
            <a:normAutofit/>
          </a:bodyPr>
          <a:lstStyle/>
          <a:p>
            <a:r>
              <a:rPr lang="en-US" dirty="0" smtClean="0"/>
              <a:t>Agenda</a:t>
            </a:r>
            <a:endParaRPr lang="en-US" dirty="0"/>
          </a:p>
        </p:txBody>
      </p:sp>
    </p:spTree>
    <p:extLst>
      <p:ext uri="{BB962C8B-B14F-4D97-AF65-F5344CB8AC3E}">
        <p14:creationId xmlns:p14="http://schemas.microsoft.com/office/powerpoint/2010/main" val="35169162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lstStyle/>
          <a:p>
            <a:r>
              <a:rPr lang="en-US" b="1" dirty="0"/>
              <a:t>Online Bill Payment (OLBP) Overview </a:t>
            </a:r>
          </a:p>
          <a:p>
            <a:endParaRPr lang="en-US" dirty="0"/>
          </a:p>
        </p:txBody>
      </p:sp>
      <p:sp>
        <p:nvSpPr>
          <p:cNvPr id="4" name="Slide Number Placeholder 3"/>
          <p:cNvSpPr txBox="1">
            <a:spLocks noGrp="1"/>
          </p:cNvSpPr>
          <p:nvPr/>
        </p:nvSpPr>
        <p:spPr>
          <a:xfrm>
            <a:off x="8247063" y="6386513"/>
            <a:ext cx="439737" cy="365125"/>
          </a:xfrm>
          <a:prstGeom prst="rect">
            <a:avLst/>
          </a:prstGeom>
          <a:noFill/>
        </p:spPr>
        <p:txBody>
          <a:bodyPr anchor="ctr"/>
          <a:lstStyle/>
          <a:p>
            <a:pPr algn="ctr" fontAlgn="auto">
              <a:spcBef>
                <a:spcPts val="0"/>
              </a:spcBef>
              <a:spcAft>
                <a:spcPts val="0"/>
              </a:spcAft>
              <a:defRPr/>
            </a:pPr>
            <a:fld id="{25D4C43D-801A-4E9A-836D-A36CE006E4FE}" type="slidenum">
              <a:rPr lang="en-US" sz="1200" b="1">
                <a:solidFill>
                  <a:schemeClr val="bg1"/>
                </a:solidFill>
                <a:effectLst>
                  <a:outerShdw blurRad="38100" dist="38100" dir="2700000" algn="tl">
                    <a:srgbClr val="000000">
                      <a:alpha val="43137"/>
                    </a:srgbClr>
                  </a:outerShdw>
                </a:effectLst>
                <a:latin typeface="+mn-lt"/>
                <a:cs typeface="+mn-cs"/>
              </a:rPr>
              <a:pPr algn="ctr" fontAlgn="auto">
                <a:spcBef>
                  <a:spcPts val="0"/>
                </a:spcBef>
                <a:spcAft>
                  <a:spcPts val="0"/>
                </a:spcAft>
                <a:defRPr/>
              </a:pPr>
              <a:t>20</a:t>
            </a:fld>
            <a:endParaRPr lang="en-US" sz="1200" b="1" dirty="0">
              <a:solidFill>
                <a:schemeClr val="bg1"/>
              </a:solidFill>
              <a:effectLst>
                <a:outerShdw blurRad="38100" dist="38100" dir="2700000" algn="tl">
                  <a:srgbClr val="000000">
                    <a:alpha val="43137"/>
                  </a:srgbClr>
                </a:outerShdw>
              </a:effectLst>
              <a:latin typeface="+mn-lt"/>
              <a:cs typeface="+mn-cs"/>
            </a:endParaRPr>
          </a:p>
        </p:txBody>
      </p:sp>
      <p:graphicFrame>
        <p:nvGraphicFramePr>
          <p:cNvPr id="5" name="Diagram 4"/>
          <p:cNvGraphicFramePr/>
          <p:nvPr/>
        </p:nvGraphicFramePr>
        <p:xfrm>
          <a:off x="221673" y="914413"/>
          <a:ext cx="8700654" cy="47474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1652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b="1" dirty="0"/>
              <a:t>OLBP Benefits</a:t>
            </a:r>
          </a:p>
          <a:p>
            <a:endParaRPr lang="en-US" dirty="0"/>
          </a:p>
        </p:txBody>
      </p:sp>
      <p:sp>
        <p:nvSpPr>
          <p:cNvPr id="4" name="Slide Number Placeholder 3"/>
          <p:cNvSpPr txBox="1">
            <a:spLocks noGrp="1"/>
          </p:cNvSpPr>
          <p:nvPr/>
        </p:nvSpPr>
        <p:spPr>
          <a:xfrm>
            <a:off x="8247063" y="6386513"/>
            <a:ext cx="439737" cy="365125"/>
          </a:xfrm>
          <a:prstGeom prst="rect">
            <a:avLst/>
          </a:prstGeom>
          <a:noFill/>
        </p:spPr>
        <p:txBody>
          <a:bodyPr anchor="ctr"/>
          <a:lstStyle/>
          <a:p>
            <a:pPr algn="ctr" fontAlgn="auto">
              <a:spcBef>
                <a:spcPts val="0"/>
              </a:spcBef>
              <a:spcAft>
                <a:spcPts val="0"/>
              </a:spcAft>
              <a:defRPr/>
            </a:pPr>
            <a:fld id="{250692F6-6586-4DBA-9CCD-10D8D5F18A76}" type="slidenum">
              <a:rPr lang="en-US" sz="1200" b="1">
                <a:solidFill>
                  <a:schemeClr val="bg1"/>
                </a:solidFill>
                <a:effectLst>
                  <a:outerShdw blurRad="38100" dist="38100" dir="2700000" algn="tl">
                    <a:srgbClr val="000000">
                      <a:alpha val="43137"/>
                    </a:srgbClr>
                  </a:outerShdw>
                </a:effectLst>
                <a:latin typeface="+mn-lt"/>
                <a:cs typeface="+mn-cs"/>
              </a:rPr>
              <a:pPr algn="ctr" fontAlgn="auto">
                <a:spcBef>
                  <a:spcPts val="0"/>
                </a:spcBef>
                <a:spcAft>
                  <a:spcPts val="0"/>
                </a:spcAft>
                <a:defRPr/>
              </a:pPr>
              <a:t>21</a:t>
            </a:fld>
            <a:endParaRPr lang="en-US" sz="1200" b="1" dirty="0">
              <a:solidFill>
                <a:schemeClr val="bg1"/>
              </a:solidFill>
              <a:effectLst>
                <a:outerShdw blurRad="38100" dist="38100" dir="2700000" algn="tl">
                  <a:srgbClr val="000000">
                    <a:alpha val="43137"/>
                  </a:srgbClr>
                </a:outerShdw>
              </a:effectLst>
              <a:latin typeface="+mn-lt"/>
              <a:cs typeface="+mn-cs"/>
            </a:endParaRPr>
          </a:p>
        </p:txBody>
      </p:sp>
      <p:graphicFrame>
        <p:nvGraphicFramePr>
          <p:cNvPr id="7" name="Diagram 6"/>
          <p:cNvGraphicFramePr/>
          <p:nvPr/>
        </p:nvGraphicFramePr>
        <p:xfrm>
          <a:off x="120073" y="868219"/>
          <a:ext cx="8743805" cy="4959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14417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5" name="Content Placeholder 4"/>
          <p:cNvSpPr>
            <a:spLocks noGrp="1"/>
          </p:cNvSpPr>
          <p:nvPr>
            <p:ph sz="quarter" idx="11"/>
          </p:nvPr>
        </p:nvSpPr>
        <p:spPr/>
        <p:txBody>
          <a:bodyPr/>
          <a:lstStyle/>
          <a:p>
            <a:r>
              <a:rPr lang="en-US" b="1" dirty="0"/>
              <a:t>OLBP Process Flow</a:t>
            </a:r>
          </a:p>
          <a:p>
            <a:endParaRPr lang="en-US" dirty="0"/>
          </a:p>
        </p:txBody>
      </p:sp>
      <p:sp>
        <p:nvSpPr>
          <p:cNvPr id="4" name="Slide Number Placeholder 3"/>
          <p:cNvSpPr>
            <a:spLocks noGrp="1"/>
          </p:cNvSpPr>
          <p:nvPr>
            <p:ph type="sldNum" sz="quarter" idx="4294967295"/>
          </p:nvPr>
        </p:nvSpPr>
        <p:spPr>
          <a:xfrm>
            <a:off x="8704263" y="6386513"/>
            <a:ext cx="439737" cy="365125"/>
          </a:xfrm>
          <a:prstGeom prst="rect">
            <a:avLst/>
          </a:prstGeom>
        </p:spPr>
        <p:txBody>
          <a:bodyPr/>
          <a:lstStyle/>
          <a:p>
            <a:pPr>
              <a:defRPr/>
            </a:pPr>
            <a:fld id="{877A4F5A-9354-4AA6-BC3D-8C8CA22E8E4B}" type="slidenum">
              <a:rPr lang="en-US" smtClean="0"/>
              <a:pPr>
                <a:defRPr/>
              </a:pPr>
              <a:t>22</a:t>
            </a:fld>
            <a:endParaRPr lang="en-US" dirty="0"/>
          </a:p>
        </p:txBody>
      </p:sp>
      <p:pic>
        <p:nvPicPr>
          <p:cNvPr id="1843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25" y="933450"/>
            <a:ext cx="8540750" cy="499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02505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8247063" y="6386513"/>
            <a:ext cx="439737" cy="365125"/>
          </a:xfrm>
          <a:prstGeom prst="rect">
            <a:avLst/>
          </a:prstGeom>
          <a:noFill/>
        </p:spPr>
        <p:txBody>
          <a:bodyPr anchor="ctr"/>
          <a:lstStyle/>
          <a:p>
            <a:pPr algn="ctr" fontAlgn="auto">
              <a:spcBef>
                <a:spcPts val="0"/>
              </a:spcBef>
              <a:spcAft>
                <a:spcPts val="0"/>
              </a:spcAft>
              <a:defRPr/>
            </a:pPr>
            <a:fld id="{9E2D7CB0-C533-4BB0-9715-1E8403581F52}" type="slidenum">
              <a:rPr lang="en-US" sz="1200" b="1">
                <a:solidFill>
                  <a:schemeClr val="bg1"/>
                </a:solidFill>
                <a:effectLst>
                  <a:outerShdw blurRad="38100" dist="38100" dir="2700000" algn="tl">
                    <a:srgbClr val="000000">
                      <a:alpha val="43137"/>
                    </a:srgbClr>
                  </a:outerShdw>
                </a:effectLst>
                <a:latin typeface="+mn-lt"/>
                <a:cs typeface="+mn-cs"/>
              </a:rPr>
              <a:pPr algn="ctr" fontAlgn="auto">
                <a:spcBef>
                  <a:spcPts val="0"/>
                </a:spcBef>
                <a:spcAft>
                  <a:spcPts val="0"/>
                </a:spcAft>
                <a:defRPr/>
              </a:pPr>
              <a:t>23</a:t>
            </a:fld>
            <a:endParaRPr lang="en-US" sz="1200" b="1" dirty="0">
              <a:solidFill>
                <a:schemeClr val="bg1"/>
              </a:solidFill>
              <a:effectLst>
                <a:outerShdw blurRad="38100" dist="38100" dir="2700000" algn="tl">
                  <a:srgbClr val="000000">
                    <a:alpha val="43137"/>
                  </a:srgbClr>
                </a:outerShdw>
              </a:effectLst>
              <a:latin typeface="+mn-lt"/>
              <a:cs typeface="+mn-cs"/>
            </a:endParaRPr>
          </a:p>
        </p:txBody>
      </p:sp>
      <p:graphicFrame>
        <p:nvGraphicFramePr>
          <p:cNvPr id="7" name="Diagram 6"/>
          <p:cNvGraphicFramePr/>
          <p:nvPr>
            <p:extLst>
              <p:ext uri="{D42A27DB-BD31-4B8C-83A1-F6EECF244321}">
                <p14:modId xmlns:p14="http://schemas.microsoft.com/office/powerpoint/2010/main" val="610280061"/>
              </p:ext>
            </p:extLst>
          </p:nvPr>
        </p:nvGraphicFramePr>
        <p:xfrm>
          <a:off x="0" y="1694280"/>
          <a:ext cx="8968509" cy="2670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p:cNvSpPr>
            <a:spLocks noGrp="1"/>
          </p:cNvSpPr>
          <p:nvPr>
            <p:ph sz="quarter" idx="11"/>
          </p:nvPr>
        </p:nvSpPr>
        <p:spPr/>
        <p:txBody>
          <a:bodyPr/>
          <a:lstStyle/>
          <a:p>
            <a:r>
              <a:rPr lang="en-US" b="1" dirty="0" smtClean="0"/>
              <a:t>Four Steps to begin OLBP</a:t>
            </a:r>
            <a:endParaRPr lang="en-US" b="1" dirty="0"/>
          </a:p>
          <a:p>
            <a:endParaRPr lang="en-US" dirty="0"/>
          </a:p>
        </p:txBody>
      </p:sp>
    </p:spTree>
    <p:extLst>
      <p:ext uri="{BB962C8B-B14F-4D97-AF65-F5344CB8AC3E}">
        <p14:creationId xmlns:p14="http://schemas.microsoft.com/office/powerpoint/2010/main" val="29271965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1" y="-43544"/>
            <a:ext cx="9220201" cy="6901543"/>
          </a:xfrm>
          <a:prstGeom prst="rect">
            <a:avLst/>
          </a:prstGeom>
        </p:spPr>
      </p:pic>
      <p:sp>
        <p:nvSpPr>
          <p:cNvPr id="6" name="Rounded Rectangle 5"/>
          <p:cNvSpPr/>
          <p:nvPr/>
        </p:nvSpPr>
        <p:spPr>
          <a:xfrm>
            <a:off x="381000" y="2590800"/>
            <a:ext cx="4267200" cy="2590800"/>
          </a:xfrm>
          <a:prstGeom prst="roundRect">
            <a:avLst/>
          </a:prstGeom>
          <a:solidFill>
            <a:srgbClr val="36ADE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09600" y="3048000"/>
            <a:ext cx="3886200" cy="892552"/>
          </a:xfrm>
          <a:prstGeom prst="rect">
            <a:avLst/>
          </a:prstGeom>
          <a:noFill/>
        </p:spPr>
        <p:txBody>
          <a:bodyPr wrap="square" rtlCol="0">
            <a:spAutoFit/>
          </a:bodyPr>
          <a:lstStyle/>
          <a:p>
            <a:pPr algn="ctr"/>
            <a:r>
              <a:rPr lang="en-US" sz="2800" b="1" dirty="0" smtClean="0">
                <a:solidFill>
                  <a:schemeClr val="bg1"/>
                </a:solidFill>
                <a:latin typeface="Arial" panose="020B0604020202020204" pitchFamily="34" charset="0"/>
                <a:cs typeface="Arial" panose="020B0604020202020204" pitchFamily="34" charset="0"/>
              </a:rPr>
              <a:t>MOBILE PROGRAM</a:t>
            </a:r>
          </a:p>
          <a:p>
            <a:pPr algn="ctr"/>
            <a:endParaRPr lang="en-US" sz="2400" b="1"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800100" y="4267200"/>
            <a:ext cx="3429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Convenient, Simple, Secure</a:t>
            </a:r>
            <a:endParaRPr lang="en-US" b="1" dirty="0"/>
          </a:p>
        </p:txBody>
      </p:sp>
    </p:spTree>
    <p:extLst>
      <p:ext uri="{BB962C8B-B14F-4D97-AF65-F5344CB8AC3E}">
        <p14:creationId xmlns:p14="http://schemas.microsoft.com/office/powerpoint/2010/main" val="23070099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762247"/>
            <a:ext cx="9144000" cy="4229101"/>
          </a:xfrm>
          <a:prstGeom prst="rect">
            <a:avLst/>
          </a:prstGeom>
          <a:solidFill>
            <a:srgbClr val="5BAE46"/>
          </a:solidFill>
          <a:ln>
            <a:solidFill>
              <a:srgbClr val="5B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1"/>
          </p:nvPr>
        </p:nvSpPr>
        <p:spPr/>
        <p:txBody>
          <a:bodyPr>
            <a:normAutofit fontScale="92500"/>
          </a:bodyPr>
          <a:lstStyle/>
          <a:p>
            <a:r>
              <a:rPr lang="en-US" b="1" dirty="0"/>
              <a:t>Mobile Program: On-the-Go Collections</a:t>
            </a:r>
          </a:p>
          <a:p>
            <a:endParaRPr lang="en-US" dirty="0"/>
          </a:p>
        </p:txBody>
      </p:sp>
      <p:sp>
        <p:nvSpPr>
          <p:cNvPr id="8" name="TextBox 7"/>
          <p:cNvSpPr txBox="1"/>
          <p:nvPr/>
        </p:nvSpPr>
        <p:spPr>
          <a:xfrm>
            <a:off x="5715000" y="2328925"/>
            <a:ext cx="2971800" cy="2585323"/>
          </a:xfrm>
          <a:prstGeom prst="rect">
            <a:avLst/>
          </a:prstGeom>
          <a:solidFill>
            <a:schemeClr val="bg1"/>
          </a:solidFill>
          <a:ln>
            <a:noFill/>
          </a:ln>
        </p:spPr>
        <p:txBody>
          <a:bodyPr wrap="square" rtlCol="0">
            <a:spAutoFit/>
          </a:bodyPr>
          <a:lstStyle/>
          <a:p>
            <a:pPr algn="ctr"/>
            <a:r>
              <a:rPr lang="en-US" b="1" dirty="0" smtClean="0">
                <a:solidFill>
                  <a:srgbClr val="043253"/>
                </a:solidFill>
                <a:latin typeface="Arial" panose="020B0604020202020204" pitchFamily="34" charset="0"/>
                <a:cs typeface="Arial" panose="020B0604020202020204" pitchFamily="34" charset="0"/>
              </a:rPr>
              <a:t>Product </a:t>
            </a:r>
            <a:r>
              <a:rPr lang="en-US" b="1" dirty="0">
                <a:solidFill>
                  <a:srgbClr val="043253"/>
                </a:solidFill>
                <a:latin typeface="Arial" panose="020B0604020202020204" pitchFamily="34" charset="0"/>
                <a:cs typeface="Arial" panose="020B0604020202020204" pitchFamily="34" charset="0"/>
              </a:rPr>
              <a:t>for </a:t>
            </a:r>
            <a:r>
              <a:rPr lang="en-US" b="1" dirty="0" smtClean="0">
                <a:solidFill>
                  <a:srgbClr val="043253"/>
                </a:solidFill>
                <a:latin typeface="Arial" panose="020B0604020202020204" pitchFamily="34" charset="0"/>
                <a:cs typeface="Arial" panose="020B0604020202020204" pitchFamily="34" charset="0"/>
              </a:rPr>
              <a:t>Agency-Use</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Mobile </a:t>
            </a:r>
            <a:r>
              <a:rPr lang="en-US" dirty="0">
                <a:latin typeface="Arial" panose="020B0604020202020204" pitchFamily="34" charset="0"/>
                <a:cs typeface="Arial" panose="020B0604020202020204" pitchFamily="34" charset="0"/>
              </a:rPr>
              <a:t>Check Capture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Mobile </a:t>
            </a:r>
            <a:r>
              <a:rPr lang="en-US" dirty="0" smtClean="0">
                <a:latin typeface="Arial" panose="020B0604020202020204" pitchFamily="34" charset="0"/>
                <a:cs typeface="Arial" panose="020B0604020202020204" pitchFamily="34" charset="0"/>
              </a:rPr>
              <a:t>Point-of-Sale</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algn="ctr"/>
            <a:r>
              <a:rPr lang="en-US" b="1" dirty="0" smtClean="0">
                <a:solidFill>
                  <a:srgbClr val="043253"/>
                </a:solidFill>
                <a:latin typeface="Arial" panose="020B0604020202020204" pitchFamily="34" charset="0"/>
                <a:cs typeface="Arial" panose="020B0604020202020204" pitchFamily="34" charset="0"/>
              </a:rPr>
              <a:t>Product </a:t>
            </a:r>
            <a:r>
              <a:rPr lang="en-US" b="1" dirty="0">
                <a:solidFill>
                  <a:srgbClr val="043253"/>
                </a:solidFill>
                <a:latin typeface="Arial" panose="020B0604020202020204" pitchFamily="34" charset="0"/>
                <a:cs typeface="Arial" panose="020B0604020202020204" pitchFamily="34" charset="0"/>
              </a:rPr>
              <a:t>for Public </a:t>
            </a:r>
            <a:r>
              <a:rPr lang="en-US" b="1" dirty="0" smtClean="0">
                <a:solidFill>
                  <a:srgbClr val="043253"/>
                </a:solidFill>
                <a:latin typeface="Arial" panose="020B0604020202020204" pitchFamily="34" charset="0"/>
                <a:cs typeface="Arial" panose="020B0604020202020204" pitchFamily="34" charset="0"/>
              </a:rPr>
              <a:t>Use</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Public App</a:t>
            </a:r>
            <a:endParaRPr lang="en-US" dirty="0">
              <a:latin typeface="Arial" panose="020B0604020202020204" pitchFamily="34" charset="0"/>
              <a:cs typeface="Arial" panose="020B0604020202020204" pitchFamily="34" charset="0"/>
            </a:endParaRPr>
          </a:p>
          <a:p>
            <a:endParaRPr lang="en-US"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62247"/>
            <a:ext cx="5334000" cy="4257553"/>
          </a:xfrm>
          <a:prstGeom prst="rect">
            <a:avLst/>
          </a:prstGeom>
        </p:spPr>
      </p:pic>
      <p:sp>
        <p:nvSpPr>
          <p:cNvPr id="15" name="Rectangle 14"/>
          <p:cNvSpPr/>
          <p:nvPr/>
        </p:nvSpPr>
        <p:spPr>
          <a:xfrm>
            <a:off x="221343" y="914400"/>
            <a:ext cx="8839200" cy="646331"/>
          </a:xfrm>
          <a:prstGeom prst="rect">
            <a:avLst/>
          </a:prstGeom>
        </p:spPr>
        <p:txBody>
          <a:bodyPr wrap="square">
            <a:spAutoFit/>
          </a:bodyPr>
          <a:lstStyle/>
          <a:p>
            <a:r>
              <a:rPr lang="en-US" b="1" dirty="0" smtClean="0">
                <a:solidFill>
                  <a:srgbClr val="043253"/>
                </a:solidFill>
              </a:rPr>
              <a:t>THE MOBILE PROGRAM </a:t>
            </a:r>
            <a:r>
              <a:rPr lang="en-US" dirty="0" smtClean="0"/>
              <a:t>is a growing suite of simple, secure and convenient collections solutions designed to meet the needs of customers and agencies through mobile devices </a:t>
            </a:r>
            <a:endParaRPr lang="en-US" dirty="0"/>
          </a:p>
        </p:txBody>
      </p:sp>
    </p:spTree>
    <p:extLst>
      <p:ext uri="{BB962C8B-B14F-4D97-AF65-F5344CB8AC3E}">
        <p14:creationId xmlns:p14="http://schemas.microsoft.com/office/powerpoint/2010/main" val="27987430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2047918"/>
            <a:ext cx="4648200" cy="1685882"/>
          </a:xfrm>
          <a:prstGeom prst="rect">
            <a:avLst/>
          </a:prstGeom>
        </p:spPr>
      </p:pic>
      <p:sp>
        <p:nvSpPr>
          <p:cNvPr id="2" name="Content Placeholder 1"/>
          <p:cNvSpPr>
            <a:spLocks noGrp="1"/>
          </p:cNvSpPr>
          <p:nvPr>
            <p:ph sz="quarter" idx="10"/>
          </p:nvPr>
        </p:nvSpPr>
        <p:spPr>
          <a:prstGeom prst="rect">
            <a:avLst/>
          </a:prstGeom>
        </p:spPr>
        <p:txBody>
          <a:bodyPr>
            <a:normAutofit lnSpcReduction="10000"/>
          </a:bodyPr>
          <a:lstStyle/>
          <a:p>
            <a:pPr marL="0" indent="0">
              <a:buNone/>
            </a:pPr>
            <a:r>
              <a:rPr lang="en-US" sz="2000" b="1" dirty="0" smtClean="0">
                <a:solidFill>
                  <a:srgbClr val="043253"/>
                </a:solidFill>
              </a:rPr>
              <a:t>MOBILE CHECK CAPTURE </a:t>
            </a:r>
            <a:r>
              <a:rPr lang="en-US" sz="2000" dirty="0" smtClean="0"/>
              <a:t>provides </a:t>
            </a:r>
            <a:r>
              <a:rPr lang="en-US" sz="2000" dirty="0"/>
              <a:t>government agencies with a </a:t>
            </a:r>
            <a:r>
              <a:rPr lang="en-US" sz="2000" dirty="0" smtClean="0"/>
              <a:t>convenient</a:t>
            </a:r>
            <a:r>
              <a:rPr lang="en-US" sz="2000" dirty="0"/>
              <a:t>, </a:t>
            </a:r>
            <a:r>
              <a:rPr lang="en-US" sz="2000" dirty="0" smtClean="0"/>
              <a:t>simple and secure </a:t>
            </a:r>
            <a:r>
              <a:rPr lang="en-US" sz="2000" dirty="0"/>
              <a:t>way to electronically collect </a:t>
            </a:r>
            <a:r>
              <a:rPr lang="en-US" sz="2000" dirty="0" smtClean="0"/>
              <a:t>and </a:t>
            </a:r>
            <a:r>
              <a:rPr lang="en-US" sz="2000" dirty="0"/>
              <a:t>deposit checks in the </a:t>
            </a:r>
            <a:r>
              <a:rPr lang="en-US" sz="2000" dirty="0" smtClean="0"/>
              <a:t>field </a:t>
            </a:r>
          </a:p>
          <a:p>
            <a:pPr marL="0" indent="0">
              <a:buNone/>
            </a:pPr>
            <a:endParaRPr lang="en-US" sz="2000" dirty="0" smtClean="0"/>
          </a:p>
          <a:p>
            <a:pPr marL="0" indent="0">
              <a:buNone/>
            </a:pPr>
            <a:r>
              <a:rPr lang="en-US" sz="2000" b="1" dirty="0"/>
              <a:t>What are its </a:t>
            </a:r>
            <a:r>
              <a:rPr lang="en-US" sz="2000" b="1" dirty="0" smtClean="0">
                <a:solidFill>
                  <a:srgbClr val="00B050"/>
                </a:solidFill>
              </a:rPr>
              <a:t>BENEFITS </a:t>
            </a:r>
            <a:r>
              <a:rPr lang="en-US" sz="2000" b="1" dirty="0" smtClean="0"/>
              <a:t>to Agencies?</a:t>
            </a:r>
            <a:endParaRPr lang="en-US" sz="2000" dirty="0" smtClean="0"/>
          </a:p>
          <a:p>
            <a:r>
              <a:rPr lang="en-US" sz="2000" dirty="0"/>
              <a:t>Eliminates lost and stolen checks</a:t>
            </a:r>
          </a:p>
          <a:p>
            <a:r>
              <a:rPr lang="en-US" sz="2000" dirty="0" smtClean="0"/>
              <a:t>Reduces </a:t>
            </a:r>
            <a:r>
              <a:rPr lang="en-US" sz="2000" dirty="0"/>
              <a:t>exposure of citizen </a:t>
            </a:r>
            <a:r>
              <a:rPr lang="en-US" sz="2000" dirty="0" smtClean="0"/>
              <a:t>PII</a:t>
            </a:r>
            <a:endParaRPr lang="en-US" sz="2000" dirty="0"/>
          </a:p>
          <a:p>
            <a:r>
              <a:rPr lang="en-US" sz="2000" dirty="0"/>
              <a:t>Reduces exception processing </a:t>
            </a:r>
          </a:p>
          <a:p>
            <a:r>
              <a:rPr lang="en-US" sz="2000" dirty="0"/>
              <a:t>Reduces handling costs and float </a:t>
            </a:r>
          </a:p>
          <a:p>
            <a:r>
              <a:rPr lang="en-US" sz="2000" dirty="0"/>
              <a:t>Speeds time from point of collection to Treasury </a:t>
            </a:r>
            <a:endParaRPr lang="en-US" sz="2000" dirty="0" smtClean="0"/>
          </a:p>
          <a:p>
            <a:r>
              <a:rPr lang="en-US" sz="2000" dirty="0" smtClean="0"/>
              <a:t>Removes </a:t>
            </a:r>
            <a:r>
              <a:rPr lang="en-US" sz="2000" dirty="0"/>
              <a:t>friction in data entry </a:t>
            </a:r>
            <a:r>
              <a:rPr lang="en-US" sz="2000" dirty="0" smtClean="0"/>
              <a:t>process</a:t>
            </a:r>
            <a:endParaRPr lang="en-US" sz="2000" dirty="0"/>
          </a:p>
          <a:p>
            <a:endParaRPr lang="en-US" sz="2000" dirty="0"/>
          </a:p>
          <a:p>
            <a:pPr marL="0" indent="0">
              <a:buNone/>
            </a:pPr>
            <a:r>
              <a:rPr lang="en-US" sz="2000" b="1" dirty="0"/>
              <a:t>What are its </a:t>
            </a:r>
            <a:r>
              <a:rPr lang="en-US" sz="2000" b="1" dirty="0">
                <a:solidFill>
                  <a:srgbClr val="00B050"/>
                </a:solidFill>
              </a:rPr>
              <a:t>BENEFITS </a:t>
            </a:r>
            <a:r>
              <a:rPr lang="en-US" sz="2000" b="1" dirty="0"/>
              <a:t>to </a:t>
            </a:r>
            <a:r>
              <a:rPr lang="en-US" sz="2000" b="1" dirty="0" smtClean="0"/>
              <a:t>Customers?</a:t>
            </a:r>
          </a:p>
          <a:p>
            <a:r>
              <a:rPr lang="en-US" sz="2000" dirty="0" smtClean="0"/>
              <a:t>Limits exposure of sensitive information</a:t>
            </a:r>
          </a:p>
          <a:p>
            <a:r>
              <a:rPr lang="en-US" sz="2000" dirty="0" smtClean="0"/>
              <a:t>Improved customer service</a:t>
            </a:r>
            <a:endParaRPr lang="en-US" sz="2000" dirty="0"/>
          </a:p>
          <a:p>
            <a:pPr marL="0" indent="0">
              <a:buNone/>
            </a:pPr>
            <a:endParaRPr lang="en-US" sz="2000" dirty="0"/>
          </a:p>
          <a:p>
            <a:pPr marL="0" indent="0">
              <a:buNone/>
            </a:pPr>
            <a:endParaRPr lang="en-US" sz="2000" dirty="0"/>
          </a:p>
        </p:txBody>
      </p:sp>
      <p:sp>
        <p:nvSpPr>
          <p:cNvPr id="4" name="Content Placeholder 3"/>
          <p:cNvSpPr>
            <a:spLocks noGrp="1"/>
          </p:cNvSpPr>
          <p:nvPr>
            <p:ph sz="quarter" idx="11"/>
          </p:nvPr>
        </p:nvSpPr>
        <p:spPr/>
        <p:txBody>
          <a:bodyPr/>
          <a:lstStyle/>
          <a:p>
            <a:r>
              <a:rPr lang="en-US" b="1" dirty="0" smtClean="0">
                <a:solidFill>
                  <a:srgbClr val="043253"/>
                </a:solidFill>
              </a:rPr>
              <a:t>Mobile Check Capture</a:t>
            </a:r>
            <a:endParaRPr lang="en-US" b="1" dirty="0">
              <a:solidFill>
                <a:srgbClr val="043253"/>
              </a:solidFill>
            </a:endParaRPr>
          </a:p>
          <a:p>
            <a:endParaRPr lang="en-US" dirty="0"/>
          </a:p>
        </p:txBody>
      </p:sp>
    </p:spTree>
    <p:extLst>
      <p:ext uri="{BB962C8B-B14F-4D97-AF65-F5344CB8AC3E}">
        <p14:creationId xmlns:p14="http://schemas.microsoft.com/office/powerpoint/2010/main" val="27047025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r>
              <a:rPr lang="en-US" b="1" dirty="0" smtClean="0"/>
              <a:t>Mobile Point-of-Sale (</a:t>
            </a:r>
            <a:r>
              <a:rPr lang="en-US" b="1" dirty="0" err="1" smtClean="0"/>
              <a:t>mPOS</a:t>
            </a:r>
            <a:r>
              <a:rPr lang="en-US" b="1" dirty="0" smtClean="0"/>
              <a:t>)</a:t>
            </a:r>
            <a:endParaRPr lang="en-US" b="1" dirty="0"/>
          </a:p>
        </p:txBody>
      </p:sp>
      <p:sp>
        <p:nvSpPr>
          <p:cNvPr id="5" name="TextBox 4"/>
          <p:cNvSpPr txBox="1"/>
          <p:nvPr/>
        </p:nvSpPr>
        <p:spPr>
          <a:xfrm>
            <a:off x="304800" y="914400"/>
            <a:ext cx="5334000" cy="1600438"/>
          </a:xfrm>
          <a:prstGeom prst="rect">
            <a:avLst/>
          </a:prstGeom>
          <a:noFill/>
        </p:spPr>
        <p:txBody>
          <a:bodyPr wrap="square" rtlCol="0">
            <a:spAutoFit/>
          </a:bodyPr>
          <a:lstStyle/>
          <a:p>
            <a:r>
              <a:rPr lang="en-US" sz="2000" b="1" dirty="0">
                <a:solidFill>
                  <a:srgbClr val="36ADE1"/>
                </a:solidFill>
              </a:rPr>
              <a:t>MOBILE POINT-OF-SALE </a:t>
            </a:r>
            <a:r>
              <a:rPr lang="en-US" sz="2000" dirty="0"/>
              <a:t>provides government </a:t>
            </a:r>
          </a:p>
          <a:p>
            <a:r>
              <a:rPr lang="en-US" sz="2000" dirty="0"/>
              <a:t>agencies with a </a:t>
            </a:r>
            <a:r>
              <a:rPr lang="en-US" sz="2000" dirty="0" smtClean="0"/>
              <a:t>convenient,  simple </a:t>
            </a:r>
            <a:r>
              <a:rPr lang="en-US" sz="2000" dirty="0"/>
              <a:t>and secure way </a:t>
            </a:r>
            <a:r>
              <a:rPr lang="en-US" sz="2000" dirty="0" smtClean="0"/>
              <a:t>to </a:t>
            </a:r>
            <a:r>
              <a:rPr lang="en-US" sz="2000" dirty="0"/>
              <a:t>accept card  transactions at the </a:t>
            </a:r>
            <a:r>
              <a:rPr lang="en-US" sz="2000" dirty="0" smtClean="0"/>
              <a:t>point </a:t>
            </a:r>
            <a:r>
              <a:rPr lang="en-US" sz="2000" dirty="0"/>
              <a:t>of collection</a:t>
            </a:r>
          </a:p>
          <a:p>
            <a:endParaRPr lang="en-US"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1200" y="1047573"/>
            <a:ext cx="3124200" cy="2084904"/>
          </a:xfrm>
          <a:prstGeom prst="rect">
            <a:avLst/>
          </a:prstGeom>
          <a:noFill/>
          <a:ln w="38100">
            <a:solidFill>
              <a:srgbClr val="36ADE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1"/>
          <p:cNvSpPr>
            <a:spLocks noGrp="1"/>
          </p:cNvSpPr>
          <p:nvPr>
            <p:ph sz="quarter" idx="4294967295"/>
          </p:nvPr>
        </p:nvSpPr>
        <p:spPr>
          <a:xfrm>
            <a:off x="381000" y="2590800"/>
            <a:ext cx="8229600" cy="3505200"/>
          </a:xfrm>
          <a:prstGeom prst="rect">
            <a:avLst/>
          </a:prstGeom>
        </p:spPr>
        <p:txBody>
          <a:bodyPr>
            <a:normAutofit lnSpcReduction="10000"/>
          </a:bodyPr>
          <a:lstStyle/>
          <a:p>
            <a:pPr marL="0" indent="0">
              <a:buNone/>
            </a:pPr>
            <a:r>
              <a:rPr lang="en-US" sz="2000" b="1" dirty="0" smtClean="0"/>
              <a:t>What </a:t>
            </a:r>
            <a:r>
              <a:rPr lang="en-US" sz="2000" b="1" dirty="0"/>
              <a:t>are its </a:t>
            </a:r>
            <a:r>
              <a:rPr lang="en-US" sz="2000" b="1" dirty="0">
                <a:solidFill>
                  <a:srgbClr val="00B050"/>
                </a:solidFill>
              </a:rPr>
              <a:t>BENEFITS </a:t>
            </a:r>
            <a:r>
              <a:rPr lang="en-US" sz="2000" b="1" dirty="0"/>
              <a:t>to Agencies?</a:t>
            </a:r>
            <a:endParaRPr lang="en-US" sz="2000" dirty="0"/>
          </a:p>
          <a:p>
            <a:r>
              <a:rPr lang="en-US" sz="2000" dirty="0" smtClean="0"/>
              <a:t>Convert </a:t>
            </a:r>
            <a:r>
              <a:rPr lang="en-US" sz="2000" dirty="0"/>
              <a:t>a mobile device into a </a:t>
            </a:r>
            <a:r>
              <a:rPr lang="en-US" sz="2000" dirty="0" smtClean="0"/>
              <a:t>POS terminal</a:t>
            </a:r>
          </a:p>
          <a:p>
            <a:r>
              <a:rPr lang="en-US" sz="2000" dirty="0"/>
              <a:t>Accepts all major credit cards, </a:t>
            </a:r>
            <a:r>
              <a:rPr lang="en-US" sz="2000" dirty="0" smtClean="0"/>
              <a:t>contactless and more</a:t>
            </a:r>
            <a:endParaRPr lang="en-US" sz="2000" dirty="0"/>
          </a:p>
          <a:p>
            <a:r>
              <a:rPr lang="en-US" sz="2000" dirty="0" smtClean="0"/>
              <a:t>Enable </a:t>
            </a:r>
            <a:r>
              <a:rPr lang="en-US" sz="2000" dirty="0"/>
              <a:t>employees to focus on mission-critical tasks, not collections processing </a:t>
            </a:r>
          </a:p>
          <a:p>
            <a:r>
              <a:rPr lang="en-US" sz="2000" dirty="0" smtClean="0"/>
              <a:t>Speed </a:t>
            </a:r>
            <a:r>
              <a:rPr lang="en-US" sz="2000" dirty="0"/>
              <a:t>time from point of collection to Treasury </a:t>
            </a:r>
          </a:p>
          <a:p>
            <a:pPr marL="0" indent="0">
              <a:buNone/>
            </a:pPr>
            <a:endParaRPr lang="en-US" sz="2000" b="1" dirty="0" smtClean="0"/>
          </a:p>
          <a:p>
            <a:pPr marL="0" indent="0">
              <a:buNone/>
            </a:pPr>
            <a:r>
              <a:rPr lang="en-US" sz="2000" b="1" dirty="0" smtClean="0"/>
              <a:t>What </a:t>
            </a:r>
            <a:r>
              <a:rPr lang="en-US" sz="2000" b="1" dirty="0"/>
              <a:t>are its </a:t>
            </a:r>
            <a:r>
              <a:rPr lang="en-US" sz="2000" b="1" dirty="0">
                <a:solidFill>
                  <a:srgbClr val="00B050"/>
                </a:solidFill>
              </a:rPr>
              <a:t>BENEFITS </a:t>
            </a:r>
            <a:r>
              <a:rPr lang="en-US" sz="2000" b="1" dirty="0"/>
              <a:t>to Customers?</a:t>
            </a:r>
          </a:p>
          <a:p>
            <a:r>
              <a:rPr lang="en-US" sz="2000" dirty="0" smtClean="0"/>
              <a:t>Improved customer service, as the POS is brought directly to the customer</a:t>
            </a:r>
          </a:p>
          <a:p>
            <a:r>
              <a:rPr lang="en-US" sz="2000" dirty="0" smtClean="0"/>
              <a:t>Security and Choice in payments</a:t>
            </a:r>
            <a:endParaRPr lang="en-US" sz="2000" dirty="0"/>
          </a:p>
          <a:p>
            <a:endParaRPr lang="en-US" sz="2000" dirty="0" smtClean="0"/>
          </a:p>
        </p:txBody>
      </p:sp>
    </p:spTree>
    <p:extLst>
      <p:ext uri="{BB962C8B-B14F-4D97-AF65-F5344CB8AC3E}">
        <p14:creationId xmlns:p14="http://schemas.microsoft.com/office/powerpoint/2010/main" val="26299260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b="1" dirty="0"/>
              <a:t>The Public App: Digital Receipt</a:t>
            </a:r>
          </a:p>
          <a:p>
            <a:endParaRPr lang="en-US" dirty="0"/>
          </a:p>
        </p:txBody>
      </p:sp>
      <p:sp>
        <p:nvSpPr>
          <p:cNvPr id="4" name="TextBox 3"/>
          <p:cNvSpPr txBox="1"/>
          <p:nvPr/>
        </p:nvSpPr>
        <p:spPr>
          <a:xfrm>
            <a:off x="381000" y="914400"/>
            <a:ext cx="8382000" cy="1292662"/>
          </a:xfrm>
          <a:prstGeom prst="rect">
            <a:avLst/>
          </a:prstGeom>
          <a:noFill/>
        </p:spPr>
        <p:txBody>
          <a:bodyPr wrap="square" rtlCol="0">
            <a:spAutoFit/>
          </a:bodyPr>
          <a:lstStyle/>
          <a:p>
            <a:r>
              <a:rPr lang="en-US" sz="2000" b="1" dirty="0">
                <a:solidFill>
                  <a:srgbClr val="E54424"/>
                </a:solidFill>
              </a:rPr>
              <a:t>THE PUBLIC APP</a:t>
            </a:r>
            <a:r>
              <a:rPr lang="en-US" sz="2000" b="1" dirty="0"/>
              <a:t> </a:t>
            </a:r>
            <a:r>
              <a:rPr lang="en-US" sz="2000" dirty="0"/>
              <a:t>allows</a:t>
            </a:r>
            <a:r>
              <a:rPr lang="en-US" sz="2000" b="1" dirty="0"/>
              <a:t> </a:t>
            </a:r>
            <a:r>
              <a:rPr lang="en-US" sz="2000" dirty="0"/>
              <a:t>agencies to easily create a </a:t>
            </a:r>
            <a:r>
              <a:rPr lang="en-US" sz="2000" dirty="0" smtClean="0"/>
              <a:t>publicly-available mobile </a:t>
            </a:r>
            <a:r>
              <a:rPr lang="en-US" sz="2000" dirty="0"/>
              <a:t>application designed to enable collections and provide a digital receipt for their customers</a:t>
            </a:r>
          </a:p>
          <a:p>
            <a:endParaRPr lang="en-US" dirty="0"/>
          </a:p>
        </p:txBody>
      </p:sp>
      <p:sp>
        <p:nvSpPr>
          <p:cNvPr id="5" name="Content Placeholder 1"/>
          <p:cNvSpPr>
            <a:spLocks noGrp="1"/>
          </p:cNvSpPr>
          <p:nvPr>
            <p:ph sz="quarter" idx="4294967295"/>
          </p:nvPr>
        </p:nvSpPr>
        <p:spPr>
          <a:xfrm>
            <a:off x="381000" y="1981200"/>
            <a:ext cx="6324600" cy="4495800"/>
          </a:xfrm>
          <a:prstGeom prst="rect">
            <a:avLst/>
          </a:prstGeom>
        </p:spPr>
        <p:txBody>
          <a:bodyPr/>
          <a:lstStyle/>
          <a:p>
            <a:pPr marL="0" indent="0">
              <a:buNone/>
            </a:pPr>
            <a:r>
              <a:rPr lang="en-US" sz="2000" b="1" dirty="0" smtClean="0"/>
              <a:t>What </a:t>
            </a:r>
            <a:r>
              <a:rPr lang="en-US" sz="2000" b="1" dirty="0"/>
              <a:t>are its </a:t>
            </a:r>
            <a:r>
              <a:rPr lang="en-US" sz="2000" b="1" dirty="0">
                <a:solidFill>
                  <a:srgbClr val="00B050"/>
                </a:solidFill>
              </a:rPr>
              <a:t>BENEFITS </a:t>
            </a:r>
            <a:r>
              <a:rPr lang="en-US" sz="2000" b="1" dirty="0"/>
              <a:t>to Agencies?</a:t>
            </a:r>
            <a:endParaRPr lang="en-US" sz="2000" dirty="0"/>
          </a:p>
          <a:p>
            <a:pPr lvl="0"/>
            <a:r>
              <a:rPr lang="en-US" sz="1600" dirty="0" smtClean="0"/>
              <a:t>Develop an agency-branded mobile app presence with no development </a:t>
            </a:r>
            <a:r>
              <a:rPr lang="en-US" sz="1600" dirty="0"/>
              <a:t>resources or IT infrastructure required</a:t>
            </a:r>
          </a:p>
          <a:p>
            <a:pPr lvl="0"/>
            <a:r>
              <a:rPr lang="en-US" sz="1600" dirty="0" smtClean="0"/>
              <a:t>Create </a:t>
            </a:r>
            <a:r>
              <a:rPr lang="en-US" sz="1600" dirty="0"/>
              <a:t>remittance </a:t>
            </a:r>
            <a:r>
              <a:rPr lang="en-US" sz="1600" dirty="0" smtClean="0"/>
              <a:t>forms tailored to suit agency needs</a:t>
            </a:r>
          </a:p>
          <a:p>
            <a:pPr lvl="0"/>
            <a:r>
              <a:rPr lang="en-US" sz="1600" dirty="0" smtClean="0"/>
              <a:t>Users </a:t>
            </a:r>
            <a:r>
              <a:rPr lang="en-US" sz="1600" dirty="0"/>
              <a:t>can make payments anytime, anywhere </a:t>
            </a:r>
            <a:r>
              <a:rPr lang="en-US" sz="1600" dirty="0" smtClean="0"/>
              <a:t>with ACH, Card, or Digital Wallet</a:t>
            </a:r>
          </a:p>
          <a:p>
            <a:r>
              <a:rPr lang="en-US" sz="1600" dirty="0"/>
              <a:t>Enable employees to focus on mission-critical </a:t>
            </a:r>
            <a:r>
              <a:rPr lang="en-US" sz="1600" dirty="0" smtClean="0"/>
              <a:t>work/line-busting</a:t>
            </a:r>
          </a:p>
          <a:p>
            <a:pPr lvl="0"/>
            <a:r>
              <a:rPr lang="en-US" sz="1600" dirty="0"/>
              <a:t>Bringing best practices from the corporate world to the government sector</a:t>
            </a:r>
          </a:p>
          <a:p>
            <a:pPr lvl="0"/>
            <a:endParaRPr lang="en-US" sz="1600" dirty="0"/>
          </a:p>
          <a:p>
            <a:pPr marL="0" indent="0">
              <a:buNone/>
            </a:pPr>
            <a:r>
              <a:rPr lang="en-US" sz="2000" b="1" dirty="0"/>
              <a:t>What are its </a:t>
            </a:r>
            <a:r>
              <a:rPr lang="en-US" sz="2000" b="1" dirty="0">
                <a:solidFill>
                  <a:srgbClr val="00B050"/>
                </a:solidFill>
              </a:rPr>
              <a:t>BENEFITS </a:t>
            </a:r>
            <a:r>
              <a:rPr lang="en-US" sz="2000" b="1" dirty="0"/>
              <a:t>to Customers</a:t>
            </a:r>
            <a:r>
              <a:rPr lang="en-US" sz="2000" b="1" dirty="0" smtClean="0"/>
              <a:t>?</a:t>
            </a:r>
            <a:endParaRPr lang="en-US" sz="1600" dirty="0" smtClean="0"/>
          </a:p>
          <a:p>
            <a:r>
              <a:rPr lang="en-US" sz="1600" dirty="0" smtClean="0"/>
              <a:t>Improved </a:t>
            </a:r>
            <a:r>
              <a:rPr lang="en-US" sz="1600" dirty="0"/>
              <a:t>customer experience and </a:t>
            </a:r>
            <a:r>
              <a:rPr lang="en-US" sz="1600" dirty="0" smtClean="0"/>
              <a:t>faster, “on-to-go” </a:t>
            </a:r>
            <a:r>
              <a:rPr lang="en-US" sz="1600" dirty="0"/>
              <a:t>service</a:t>
            </a:r>
          </a:p>
          <a:p>
            <a:pPr lvl="0"/>
            <a:r>
              <a:rPr lang="en-US" sz="1600" dirty="0"/>
              <a:t>Digital </a:t>
            </a:r>
            <a:r>
              <a:rPr lang="en-US" sz="1600" dirty="0" smtClean="0"/>
              <a:t>proof-of-payment in the form of a QR code receipt</a:t>
            </a:r>
          </a:p>
          <a:p>
            <a:pPr lvl="0"/>
            <a:r>
              <a:rPr lang="en-US" sz="1600" dirty="0" smtClean="0"/>
              <a:t>Convenient, secure choices in payments</a:t>
            </a:r>
            <a:endParaRPr lang="en-US" sz="1600" dirty="0"/>
          </a:p>
          <a:p>
            <a:pPr marL="0" indent="0">
              <a:buNone/>
            </a:pPr>
            <a:endParaRPr lang="en-US" sz="20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0" y="2057400"/>
            <a:ext cx="2667000" cy="4114800"/>
          </a:xfrm>
          <a:prstGeom prst="rect">
            <a:avLst/>
          </a:prstGeom>
        </p:spPr>
      </p:pic>
    </p:spTree>
    <p:extLst>
      <p:ext uri="{BB962C8B-B14F-4D97-AF65-F5344CB8AC3E}">
        <p14:creationId xmlns:p14="http://schemas.microsoft.com/office/powerpoint/2010/main" val="27440363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3"/>
          <p:cNvSpPr>
            <a:spLocks noGrp="1"/>
          </p:cNvSpPr>
          <p:nvPr>
            <p:ph sz="half" idx="1"/>
          </p:nvPr>
        </p:nvSpPr>
        <p:spPr bwMode="auto">
          <a:xfrm>
            <a:off x="152400" y="990600"/>
            <a:ext cx="7048500" cy="51355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500" dirty="0" smtClean="0"/>
              <a:t>Mobile Application</a:t>
            </a:r>
          </a:p>
          <a:p>
            <a:pPr lvl="1"/>
            <a:r>
              <a:rPr lang="en-US" altLang="en-US" sz="2000" dirty="0" smtClean="0">
                <a:cs typeface="Arial" charset="0"/>
              </a:rPr>
              <a:t>Provides </a:t>
            </a:r>
            <a:r>
              <a:rPr lang="en-US" altLang="en-US" sz="2000" dirty="0">
                <a:cs typeface="Arial" charset="0"/>
              </a:rPr>
              <a:t>cardholders with many self service options to reduce customer inquiries to </a:t>
            </a:r>
            <a:r>
              <a:rPr lang="en-US" altLang="en-US" sz="2000" dirty="0" smtClean="0">
                <a:cs typeface="Arial" charset="0"/>
              </a:rPr>
              <a:t>vendor and </a:t>
            </a:r>
            <a:r>
              <a:rPr lang="en-US" altLang="en-US" sz="2000" dirty="0">
                <a:cs typeface="Arial" charset="0"/>
              </a:rPr>
              <a:t>benefit </a:t>
            </a:r>
            <a:r>
              <a:rPr lang="en-US" altLang="en-US" sz="2000" dirty="0" smtClean="0">
                <a:cs typeface="Arial" charset="0"/>
              </a:rPr>
              <a:t>agencies</a:t>
            </a:r>
            <a:endParaRPr lang="en-US" altLang="en-US" sz="2000" dirty="0">
              <a:cs typeface="Arial" charset="0"/>
            </a:endParaRPr>
          </a:p>
          <a:p>
            <a:pPr lvl="2"/>
            <a:r>
              <a:rPr lang="en-US" altLang="en-US" sz="1700" dirty="0">
                <a:latin typeface="Arial" charset="0"/>
                <a:cs typeface="Arial" charset="0"/>
              </a:rPr>
              <a:t>Check card balance</a:t>
            </a:r>
          </a:p>
          <a:p>
            <a:pPr lvl="2"/>
            <a:r>
              <a:rPr lang="en-US" altLang="en-US" sz="1700" dirty="0">
                <a:latin typeface="Arial" charset="0"/>
                <a:cs typeface="Arial" charset="0"/>
              </a:rPr>
              <a:t>View transactions made within 90 days</a:t>
            </a:r>
          </a:p>
          <a:p>
            <a:pPr lvl="2"/>
            <a:r>
              <a:rPr lang="en-US" altLang="en-US" sz="1700" dirty="0">
                <a:latin typeface="Arial" charset="0"/>
                <a:cs typeface="Arial" charset="0"/>
              </a:rPr>
              <a:t>Deposit verification</a:t>
            </a:r>
          </a:p>
          <a:p>
            <a:pPr lvl="2"/>
            <a:r>
              <a:rPr lang="en-US" altLang="en-US" sz="1700" dirty="0" smtClean="0">
                <a:latin typeface="Arial" charset="0"/>
                <a:cs typeface="Arial" charset="0"/>
              </a:rPr>
              <a:t>ATM finder, including locations of Direct Express</a:t>
            </a:r>
            <a:r>
              <a:rPr lang="en-US" altLang="en-US" sz="1800" baseline="30000" dirty="0" smtClean="0">
                <a:latin typeface="Courier New"/>
                <a:cs typeface="Courier New"/>
              </a:rPr>
              <a:t>®</a:t>
            </a:r>
            <a:r>
              <a:rPr lang="en-US" altLang="en-US" sz="1700" dirty="0" smtClean="0">
                <a:latin typeface="Arial" charset="0"/>
                <a:cs typeface="Arial" charset="0"/>
              </a:rPr>
              <a:t> surcharge free ATMs</a:t>
            </a:r>
          </a:p>
          <a:p>
            <a:pPr lvl="2"/>
            <a:r>
              <a:rPr lang="en-US" altLang="en-US" sz="1700" dirty="0" smtClean="0">
                <a:latin typeface="Arial" charset="0"/>
                <a:cs typeface="Arial" charset="0"/>
              </a:rPr>
              <a:t>Access </a:t>
            </a:r>
            <a:r>
              <a:rPr lang="en-US" altLang="en-US" sz="1700" dirty="0">
                <a:latin typeface="Arial" charset="0"/>
                <a:cs typeface="Arial" charset="0"/>
              </a:rPr>
              <a:t>to PayPerks, a program that helps cardholders understand how to use their prepaid card and improve their financial literacy</a:t>
            </a:r>
          </a:p>
          <a:p>
            <a:r>
              <a:rPr lang="en-US" altLang="en-US" sz="2500" dirty="0" smtClean="0"/>
              <a:t>What’s Ahead?</a:t>
            </a:r>
          </a:p>
          <a:p>
            <a:pPr lvl="1"/>
            <a:r>
              <a:rPr lang="en-US" altLang="en-US" sz="2100" dirty="0" smtClean="0"/>
              <a:t>Samsung Pay, Apple Pay - - digital wallet opportunities exist but are heavily determined by our cardholder demographics</a:t>
            </a:r>
          </a:p>
        </p:txBody>
      </p:sp>
      <p:sp>
        <p:nvSpPr>
          <p:cNvPr id="9219" name="Content Placeholder 5"/>
          <p:cNvSpPr>
            <a:spLocks noGrp="1"/>
          </p:cNvSpPr>
          <p:nvPr>
            <p:ph sz="quarter" idx="11"/>
          </p:nvPr>
        </p:nvSpPr>
        <p:spPr bwMode="auto">
          <a:xfrm>
            <a:off x="228600" y="76200"/>
            <a:ext cx="86868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spcBef>
                <a:spcPct val="0"/>
              </a:spcBef>
            </a:pPr>
            <a:r>
              <a:rPr lang="en-US" altLang="en-US" dirty="0" smtClean="0">
                <a:latin typeface="Arial" charset="0"/>
                <a:cs typeface="Arial" charset="0"/>
              </a:rPr>
              <a:t>Direct Express</a:t>
            </a:r>
            <a:r>
              <a:rPr lang="en-US" altLang="en-US" baseline="30000" dirty="0" smtClean="0">
                <a:latin typeface="Courier New"/>
                <a:cs typeface="Courier New"/>
              </a:rPr>
              <a:t>®</a:t>
            </a:r>
            <a:r>
              <a:rPr lang="en-US" altLang="en-US" dirty="0" smtClean="0">
                <a:latin typeface="Arial" charset="0"/>
                <a:cs typeface="Arial" charset="0"/>
              </a:rPr>
              <a:t> Opportunities</a:t>
            </a:r>
          </a:p>
        </p:txBody>
      </p:sp>
      <p:pic>
        <p:nvPicPr>
          <p:cNvPr id="5" name="Picture 4" descr="Macintosh HD:Users:philipschadt:Dropbox (Personal):payperks_main:PayPerks_ImageLibrary:Content &amp; Modules/In Progress:Direct Express:02Drawing:Learn:DEHookMeApp:DE-Hook-Me-App-02.png"/>
          <p:cNvPicPr/>
          <p:nvPr/>
        </p:nvPicPr>
        <p:blipFill>
          <a:blip r:embed="rId3">
            <a:extLst>
              <a:ext uri="{28A0092B-C50C-407E-A947-70E740481C1C}">
                <a14:useLocalDpi xmlns:a14="http://schemas.microsoft.com/office/drawing/2010/main" val="0"/>
              </a:ext>
            </a:extLst>
          </a:blip>
          <a:srcRect/>
          <a:stretch>
            <a:fillRect/>
          </a:stretch>
        </p:blipFill>
        <p:spPr bwMode="auto">
          <a:xfrm>
            <a:off x="6858000" y="4800600"/>
            <a:ext cx="2133600" cy="1365884"/>
          </a:xfrm>
          <a:prstGeom prst="rect">
            <a:avLst/>
          </a:prstGeom>
          <a:noFill/>
          <a:ln>
            <a:noFill/>
          </a:ln>
        </p:spPr>
      </p:pic>
      <p:pic>
        <p:nvPicPr>
          <p:cNvPr id="6" name="Picture 5" descr="Macintosh HD:Users:philipschadt:Dropbox (Personal):payperks_main:PayPerks_ImageLibrary:Content &amp; Modules/In Progress:Direct Express:02Drawing:Learn:DEShowMeApp:DE-Show-Me-App-03.png"/>
          <p:cNvPicPr/>
          <p:nvPr/>
        </p:nvPicPr>
        <p:blipFill>
          <a:blip r:embed="rId4">
            <a:extLst>
              <a:ext uri="{28A0092B-C50C-407E-A947-70E740481C1C}">
                <a14:useLocalDpi xmlns:a14="http://schemas.microsoft.com/office/drawing/2010/main" val="0"/>
              </a:ext>
            </a:extLst>
          </a:blip>
          <a:srcRect/>
          <a:stretch>
            <a:fillRect/>
          </a:stretch>
        </p:blipFill>
        <p:spPr bwMode="auto">
          <a:xfrm>
            <a:off x="6858000" y="2057400"/>
            <a:ext cx="2286000" cy="1905000"/>
          </a:xfrm>
          <a:prstGeom prst="rect">
            <a:avLst/>
          </a:prstGeom>
          <a:noFill/>
          <a:ln>
            <a:noFill/>
          </a:ln>
        </p:spPr>
      </p:pic>
    </p:spTree>
    <p:extLst>
      <p:ext uri="{BB962C8B-B14F-4D97-AF65-F5344CB8AC3E}">
        <p14:creationId xmlns:p14="http://schemas.microsoft.com/office/powerpoint/2010/main" val="22485811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1"/>
          </p:nvPr>
        </p:nvSpPr>
        <p:spPr/>
        <p:txBody>
          <a:bodyPr>
            <a:normAutofit/>
          </a:bodyPr>
          <a:lstStyle/>
          <a:p>
            <a:r>
              <a:rPr lang="en-US" b="1" dirty="0" smtClean="0"/>
              <a:t>Bureau of the Fiscal Service</a:t>
            </a:r>
            <a:endParaRPr lang="en-US" dirty="0"/>
          </a:p>
        </p:txBody>
      </p:sp>
      <p:sp>
        <p:nvSpPr>
          <p:cNvPr id="3" name="Rounded Rectangle 2"/>
          <p:cNvSpPr/>
          <p:nvPr/>
        </p:nvSpPr>
        <p:spPr>
          <a:xfrm>
            <a:off x="152400" y="1274039"/>
            <a:ext cx="6400799" cy="1456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smtClean="0"/>
              <a:t>To promote the financial integrity and operational efficiency of the federal government through exceptional accounting, financing, collections, payments and shared services. </a:t>
            </a:r>
            <a:endParaRPr lang="en-US" sz="2400" i="1" dirty="0"/>
          </a:p>
        </p:txBody>
      </p:sp>
      <p:sp>
        <p:nvSpPr>
          <p:cNvPr id="4" name="Rounded Rectangle 3"/>
          <p:cNvSpPr/>
          <p:nvPr/>
        </p:nvSpPr>
        <p:spPr>
          <a:xfrm>
            <a:off x="3429000" y="3433821"/>
            <a:ext cx="5488414" cy="12905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smtClean="0"/>
              <a:t>To transform financial management and the delivery of shared services in the federal government.</a:t>
            </a:r>
            <a:endParaRPr lang="en-US" sz="2400" i="1" dirty="0"/>
          </a:p>
        </p:txBody>
      </p:sp>
      <p:pic>
        <p:nvPicPr>
          <p:cNvPr id="7" name="Picture 18" descr="http://www.jdstrategist.com/wp-content/uploads/2011/04/bigstock_Mission_Road_Sign_3531003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1274039"/>
            <a:ext cx="2192764" cy="14569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90229" y="5638800"/>
            <a:ext cx="7239000" cy="400110"/>
          </a:xfrm>
          <a:prstGeom prst="rect">
            <a:avLst/>
          </a:prstGeom>
          <a:noFill/>
        </p:spPr>
        <p:txBody>
          <a:bodyPr wrap="square" rtlCol="0">
            <a:spAutoFit/>
          </a:bodyPr>
          <a:lstStyle/>
          <a:p>
            <a:r>
              <a:rPr lang="en-US" sz="2000" i="1" dirty="0" smtClean="0"/>
              <a:t>Responsible for 508M transactions totaling $3.9T collected in FY’15</a:t>
            </a:r>
            <a:endParaRPr lang="en-US" sz="2000" i="1" dirty="0"/>
          </a:p>
        </p:txBody>
      </p:sp>
      <p:sp>
        <p:nvSpPr>
          <p:cNvPr id="10" name="TextBox 9"/>
          <p:cNvSpPr txBox="1"/>
          <p:nvPr/>
        </p:nvSpPr>
        <p:spPr>
          <a:xfrm>
            <a:off x="1185530" y="4961138"/>
            <a:ext cx="6248398" cy="400110"/>
          </a:xfrm>
          <a:prstGeom prst="rect">
            <a:avLst/>
          </a:prstGeom>
          <a:noFill/>
        </p:spPr>
        <p:txBody>
          <a:bodyPr wrap="square" rtlCol="0">
            <a:spAutoFit/>
          </a:bodyPr>
          <a:lstStyle/>
          <a:p>
            <a:r>
              <a:rPr lang="en-US" sz="2000" i="1" dirty="0" smtClean="0"/>
              <a:t>Responsible for 1.16B payments totaling $2.6T in FY’15 </a:t>
            </a:r>
            <a:endParaRPr lang="en-US" sz="2000" i="1" dirty="0"/>
          </a:p>
        </p:txBody>
      </p:sp>
      <p:pic>
        <p:nvPicPr>
          <p:cNvPr id="18" name="Picture 12" descr="http://processspecialist.com/increasesales/wp-content/uploads/2013/08/Vision-BI-01.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532" y="3433821"/>
            <a:ext cx="2462212" cy="1370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480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3"/>
          <p:cNvSpPr>
            <a:spLocks noGrp="1"/>
          </p:cNvSpPr>
          <p:nvPr>
            <p:ph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200" dirty="0">
                <a:cs typeface="Arial" charset="0"/>
              </a:rPr>
              <a:t>President Obama issued the BuySecure Executive Order in October of 2014 requiring the use of </a:t>
            </a:r>
            <a:r>
              <a:rPr lang="en-US" altLang="en-US" sz="2200" dirty="0" smtClean="0">
                <a:cs typeface="Arial" charset="0"/>
              </a:rPr>
              <a:t>EMV, which will improve the government’s payment security and accelerate the transition to stronger security measures. </a:t>
            </a:r>
          </a:p>
          <a:p>
            <a:pPr marL="0" indent="0">
              <a:buNone/>
            </a:pPr>
            <a:r>
              <a:rPr lang="en-US" altLang="en-US" sz="2400" i="1" u="sng" dirty="0" smtClean="0">
                <a:cs typeface="Arial" charset="0"/>
              </a:rPr>
              <a:t>Collections</a:t>
            </a:r>
          </a:p>
          <a:p>
            <a:pPr lvl="1"/>
            <a:r>
              <a:rPr lang="en-US" altLang="en-US" sz="1800" dirty="0" smtClean="0">
                <a:cs typeface="Arial" charset="0"/>
              </a:rPr>
              <a:t>EMV impacts approximately 52 agencies and 3,200 terminals </a:t>
            </a:r>
          </a:p>
          <a:p>
            <a:pPr marL="0" indent="0">
              <a:buNone/>
            </a:pPr>
            <a:r>
              <a:rPr lang="en-US" altLang="en-US" sz="2400" i="1" u="sng" dirty="0" smtClean="0">
                <a:cs typeface="Arial" charset="0"/>
              </a:rPr>
              <a:t>Payments</a:t>
            </a:r>
          </a:p>
          <a:p>
            <a:pPr marL="800100" lvl="1"/>
            <a:r>
              <a:rPr lang="en-US" altLang="en-US" sz="1800" dirty="0" smtClean="0">
                <a:cs typeface="Arial" charset="0"/>
              </a:rPr>
              <a:t>Converting 4.5 </a:t>
            </a:r>
            <a:r>
              <a:rPr lang="en-US" altLang="en-US" sz="1800" dirty="0">
                <a:cs typeface="Arial" charset="0"/>
              </a:rPr>
              <a:t>million Direct Express</a:t>
            </a:r>
            <a:r>
              <a:rPr lang="en-US" altLang="en-US" sz="1800" baseline="30000" dirty="0">
                <a:latin typeface="Courier New"/>
                <a:cs typeface="Courier New"/>
              </a:rPr>
              <a:t>®</a:t>
            </a:r>
            <a:r>
              <a:rPr lang="en-US" altLang="en-US" sz="1800" dirty="0">
                <a:cs typeface="Arial" charset="0"/>
              </a:rPr>
              <a:t> </a:t>
            </a:r>
            <a:r>
              <a:rPr lang="en-US" altLang="en-US" sz="1800" dirty="0" smtClean="0">
                <a:cs typeface="Arial" charset="0"/>
              </a:rPr>
              <a:t>mag stripe cards </a:t>
            </a:r>
            <a:r>
              <a:rPr lang="en-US" altLang="en-US" sz="1800" dirty="0">
                <a:cs typeface="Arial" charset="0"/>
              </a:rPr>
              <a:t>to chip and pin </a:t>
            </a:r>
            <a:r>
              <a:rPr lang="en-US" altLang="en-US" sz="1800" dirty="0" smtClean="0">
                <a:cs typeface="Arial" charset="0"/>
              </a:rPr>
              <a:t>cards</a:t>
            </a:r>
          </a:p>
          <a:p>
            <a:pPr marL="800100" lvl="1"/>
            <a:r>
              <a:rPr lang="en-US" altLang="en-US" sz="1800" dirty="0" smtClean="0">
                <a:cs typeface="Arial" charset="0"/>
              </a:rPr>
              <a:t>Unique challenges implementing EMV for large government-administered program consisting of primarily unbanked recipients</a:t>
            </a:r>
          </a:p>
          <a:p>
            <a:pPr marL="800100" lvl="1"/>
            <a:r>
              <a:rPr lang="en-US" altLang="en-US" sz="1800" dirty="0" smtClean="0">
                <a:cs typeface="Arial" charset="0"/>
              </a:rPr>
              <a:t>The first large implementation of EMV for prepaid cards in the industry</a:t>
            </a:r>
            <a:endParaRPr lang="en-US" altLang="en-US" sz="1800" dirty="0">
              <a:cs typeface="Arial" charset="0"/>
            </a:endParaRPr>
          </a:p>
          <a:p>
            <a:pPr marL="514350" lvl="1" indent="0" algn="ctr">
              <a:buNone/>
            </a:pPr>
            <a:endParaRPr lang="en-US" altLang="en-US" sz="2100" i="1" u="sng" dirty="0" smtClean="0"/>
          </a:p>
          <a:p>
            <a:pPr marL="457200" lvl="1" indent="0">
              <a:buNone/>
            </a:pPr>
            <a:endParaRPr lang="en-US" altLang="en-US" sz="2000" dirty="0" smtClean="0">
              <a:cs typeface="Arial" charset="0"/>
            </a:endParaRPr>
          </a:p>
          <a:p>
            <a:pPr lvl="1"/>
            <a:endParaRPr lang="en-US" altLang="en-US" sz="2000" dirty="0" smtClean="0">
              <a:cs typeface="Arial" charset="0"/>
            </a:endParaRPr>
          </a:p>
          <a:p>
            <a:pPr lvl="1"/>
            <a:endParaRPr lang="en-US" altLang="en-US" sz="2100" dirty="0" smtClean="0"/>
          </a:p>
        </p:txBody>
      </p:sp>
      <p:sp>
        <p:nvSpPr>
          <p:cNvPr id="9219" name="Content Placeholder 5"/>
          <p:cNvSpPr>
            <a:spLocks noGrp="1"/>
          </p:cNvSpPr>
          <p:nvPr>
            <p:ph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spcBef>
                <a:spcPct val="0"/>
              </a:spcBef>
            </a:pPr>
            <a:r>
              <a:rPr lang="en-US" altLang="en-US" sz="2800" dirty="0" smtClean="0">
                <a:latin typeface="Arial" charset="0"/>
                <a:cs typeface="Arial" charset="0"/>
              </a:rPr>
              <a:t>The President’s BuySecure Initiative</a:t>
            </a:r>
          </a:p>
        </p:txBody>
      </p:sp>
      <p:pic>
        <p:nvPicPr>
          <p:cNvPr id="1026" name="Picture 2" descr="C:\Users\amarti03\AppData\Local\Temp\1\notes5C640F\Treasury-Final-Card-EMV.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0" y="5067810"/>
            <a:ext cx="1828800" cy="1080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1506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Thank You</a:t>
            </a:r>
            <a:endParaRPr lang="en-US" dirty="0"/>
          </a:p>
        </p:txBody>
      </p:sp>
      <p:sp>
        <p:nvSpPr>
          <p:cNvPr id="4" name="TextBox 3"/>
          <p:cNvSpPr txBox="1"/>
          <p:nvPr/>
        </p:nvSpPr>
        <p:spPr>
          <a:xfrm>
            <a:off x="609600" y="2209800"/>
            <a:ext cx="8077200" cy="1384995"/>
          </a:xfrm>
          <a:prstGeom prst="rect">
            <a:avLst/>
          </a:prstGeom>
          <a:noFill/>
        </p:spPr>
        <p:txBody>
          <a:bodyPr wrap="square" rtlCol="0">
            <a:spAutoFit/>
          </a:bodyPr>
          <a:lstStyle/>
          <a:p>
            <a:pPr marL="285750" indent="-285750">
              <a:buFont typeface="Arial" panose="020B0604020202020204" pitchFamily="34" charset="0"/>
              <a:buChar char="•"/>
            </a:pPr>
            <a:r>
              <a:rPr lang="en-US" sz="4400" dirty="0" smtClean="0">
                <a:solidFill>
                  <a:srgbClr val="043253"/>
                </a:solidFill>
              </a:rPr>
              <a:t>  </a:t>
            </a:r>
            <a:r>
              <a:rPr lang="en-US" sz="4000" dirty="0" smtClean="0">
                <a:solidFill>
                  <a:srgbClr val="043253"/>
                </a:solidFill>
              </a:rPr>
              <a:t>Adam Martin</a:t>
            </a:r>
          </a:p>
          <a:p>
            <a:pPr marL="285750" indent="-285750">
              <a:buFont typeface="Arial" panose="020B0604020202020204" pitchFamily="34" charset="0"/>
              <a:buChar char="•"/>
            </a:pPr>
            <a:r>
              <a:rPr lang="en-US" sz="4000" dirty="0" smtClean="0">
                <a:solidFill>
                  <a:srgbClr val="043253"/>
                </a:solidFill>
              </a:rPr>
              <a:t>  Tamara Whitaker</a:t>
            </a:r>
            <a:endParaRPr lang="en-US" sz="4000" dirty="0">
              <a:solidFill>
                <a:srgbClr val="043253"/>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7800" y="1727895"/>
            <a:ext cx="3733800" cy="3733800"/>
          </a:xfrm>
          <a:prstGeom prst="rect">
            <a:avLst/>
          </a:prstGeom>
        </p:spPr>
      </p:pic>
    </p:spTree>
    <p:extLst>
      <p:ext uri="{BB962C8B-B14F-4D97-AF65-F5344CB8AC3E}">
        <p14:creationId xmlns:p14="http://schemas.microsoft.com/office/powerpoint/2010/main" val="14135307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68" y="0"/>
            <a:ext cx="9222468" cy="6858000"/>
          </a:xfrm>
          <a:prstGeom prst="rect">
            <a:avLst/>
          </a:prstGeom>
        </p:spPr>
      </p:pic>
      <p:sp>
        <p:nvSpPr>
          <p:cNvPr id="3" name="Rounded Rectangle 2"/>
          <p:cNvSpPr/>
          <p:nvPr/>
        </p:nvSpPr>
        <p:spPr>
          <a:xfrm>
            <a:off x="4724400" y="990600"/>
            <a:ext cx="4267200" cy="2590800"/>
          </a:xfrm>
          <a:prstGeom prst="roundRect">
            <a:avLst/>
          </a:prstGeom>
          <a:solidFill>
            <a:srgbClr val="043253">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876800" y="1478340"/>
            <a:ext cx="4038600" cy="954107"/>
          </a:xfrm>
          <a:prstGeom prst="rect">
            <a:avLst/>
          </a:prstGeom>
          <a:noFill/>
        </p:spPr>
        <p:txBody>
          <a:bodyPr wrap="square" rtlCol="0">
            <a:spAutoFit/>
          </a:bodyPr>
          <a:lstStyle/>
          <a:p>
            <a:pPr algn="ctr"/>
            <a:r>
              <a:rPr lang="en-US" sz="3200" b="1" dirty="0" smtClean="0">
                <a:solidFill>
                  <a:schemeClr val="bg1"/>
                </a:solidFill>
                <a:latin typeface="Arial" panose="020B0604020202020204" pitchFamily="34" charset="0"/>
                <a:cs typeface="Arial" panose="020B0604020202020204" pitchFamily="34" charset="0"/>
              </a:rPr>
              <a:t>DIGITAL WALLETS</a:t>
            </a:r>
          </a:p>
          <a:p>
            <a:pPr algn="ctr"/>
            <a:endParaRPr lang="en-US" sz="2400" b="1"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5181600" y="2667000"/>
            <a:ext cx="3429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Convenient, Simple, Secure</a:t>
            </a:r>
            <a:endParaRPr lang="en-US" b="1" dirty="0"/>
          </a:p>
        </p:txBody>
      </p:sp>
    </p:spTree>
    <p:extLst>
      <p:ext uri="{BB962C8B-B14F-4D97-AF65-F5344CB8AC3E}">
        <p14:creationId xmlns:p14="http://schemas.microsoft.com/office/powerpoint/2010/main" val="26054481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1905000"/>
            <a:ext cx="9144000" cy="4229101"/>
          </a:xfrm>
          <a:prstGeom prst="rect">
            <a:avLst/>
          </a:prstGeom>
          <a:solidFill>
            <a:srgbClr val="FEBF24"/>
          </a:solidFill>
          <a:ln>
            <a:solidFill>
              <a:srgbClr val="FEB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1"/>
          </p:nvPr>
        </p:nvSpPr>
        <p:spPr/>
        <p:txBody>
          <a:bodyPr>
            <a:normAutofit fontScale="77500" lnSpcReduction="20000"/>
          </a:bodyPr>
          <a:lstStyle/>
          <a:p>
            <a:r>
              <a:rPr lang="en-US" b="1" dirty="0">
                <a:solidFill>
                  <a:srgbClr val="043253"/>
                </a:solidFill>
              </a:rPr>
              <a:t>Digital Wallets: </a:t>
            </a:r>
            <a:r>
              <a:rPr lang="en-US" dirty="0"/>
              <a:t>Choice in Payments and Collections</a:t>
            </a:r>
          </a:p>
          <a:p>
            <a:endParaRPr lang="en-US" dirty="0"/>
          </a:p>
        </p:txBody>
      </p:sp>
      <p:sp>
        <p:nvSpPr>
          <p:cNvPr id="17" name="Rectangle 16"/>
          <p:cNvSpPr/>
          <p:nvPr/>
        </p:nvSpPr>
        <p:spPr>
          <a:xfrm>
            <a:off x="6404821" y="2438400"/>
            <a:ext cx="2281979" cy="3124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52400" y="1066800"/>
            <a:ext cx="8839200" cy="646331"/>
          </a:xfrm>
          <a:prstGeom prst="rect">
            <a:avLst/>
          </a:prstGeom>
        </p:spPr>
        <p:txBody>
          <a:bodyPr wrap="square">
            <a:spAutoFit/>
          </a:bodyPr>
          <a:lstStyle/>
          <a:p>
            <a:r>
              <a:rPr lang="en-US" b="1" dirty="0" smtClean="0">
                <a:solidFill>
                  <a:srgbClr val="043253"/>
                </a:solidFill>
              </a:rPr>
              <a:t>DIGITAL WALLETS </a:t>
            </a:r>
            <a:r>
              <a:rPr lang="en-US" dirty="0" smtClean="0"/>
              <a:t>offer convenient</a:t>
            </a:r>
            <a:r>
              <a:rPr lang="en-US" dirty="0"/>
              <a:t>, </a:t>
            </a:r>
            <a:r>
              <a:rPr lang="en-US" dirty="0" smtClean="0"/>
              <a:t>secure, and sometimes anonymous, ways to make electronic payments and collections </a:t>
            </a:r>
            <a:endParaRPr lang="en-US" dirty="0"/>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4030" y="2889284"/>
            <a:ext cx="2099863" cy="539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7831" y="3657600"/>
            <a:ext cx="2115102" cy="665478"/>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6351" y="4456266"/>
            <a:ext cx="2208969" cy="725333"/>
          </a:xfrm>
          <a:prstGeom prst="rect">
            <a:avLst/>
          </a:prstGeom>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895353"/>
            <a:ext cx="5867400" cy="4238747"/>
          </a:xfrm>
          <a:prstGeom prst="rect">
            <a:avLst/>
          </a:prstGeom>
        </p:spPr>
      </p:pic>
      <p:sp>
        <p:nvSpPr>
          <p:cNvPr id="3" name="Rectangle 2"/>
          <p:cNvSpPr/>
          <p:nvPr/>
        </p:nvSpPr>
        <p:spPr>
          <a:xfrm>
            <a:off x="6781801" y="3352800"/>
            <a:ext cx="1811132"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Payments and Collections</a:t>
            </a:r>
            <a:endParaRPr lang="en-US" sz="1100" b="1" dirty="0">
              <a:solidFill>
                <a:schemeClr val="tx1"/>
              </a:solidFill>
            </a:endParaRPr>
          </a:p>
        </p:txBody>
      </p:sp>
      <p:sp>
        <p:nvSpPr>
          <p:cNvPr id="11" name="Rectangle 10"/>
          <p:cNvSpPr/>
          <p:nvPr/>
        </p:nvSpPr>
        <p:spPr>
          <a:xfrm>
            <a:off x="7068933" y="4303843"/>
            <a:ext cx="15240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Collections only</a:t>
            </a:r>
            <a:endParaRPr lang="en-US" sz="1100" b="1" dirty="0">
              <a:solidFill>
                <a:schemeClr val="tx1"/>
              </a:solidFill>
            </a:endParaRPr>
          </a:p>
        </p:txBody>
      </p:sp>
      <p:sp>
        <p:nvSpPr>
          <p:cNvPr id="13" name="Rectangle 12"/>
          <p:cNvSpPr/>
          <p:nvPr/>
        </p:nvSpPr>
        <p:spPr>
          <a:xfrm>
            <a:off x="7082250" y="5029199"/>
            <a:ext cx="15240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Collections only</a:t>
            </a:r>
            <a:endParaRPr lang="en-US" sz="1100" b="1" dirty="0">
              <a:solidFill>
                <a:schemeClr val="tx1"/>
              </a:solidFill>
            </a:endParaRPr>
          </a:p>
        </p:txBody>
      </p:sp>
    </p:spTree>
    <p:extLst>
      <p:ext uri="{BB962C8B-B14F-4D97-AF65-F5344CB8AC3E}">
        <p14:creationId xmlns:p14="http://schemas.microsoft.com/office/powerpoint/2010/main" val="37997240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lstStyle/>
          <a:p>
            <a:r>
              <a:rPr lang="en-US" b="1" dirty="0">
                <a:solidFill>
                  <a:srgbClr val="043253"/>
                </a:solidFill>
              </a:rPr>
              <a:t>Benefits of Digital Wallets</a:t>
            </a:r>
          </a:p>
          <a:p>
            <a:endParaRPr lang="en-US" dirty="0"/>
          </a:p>
        </p:txBody>
      </p:sp>
      <p:sp>
        <p:nvSpPr>
          <p:cNvPr id="3" name="Content Placeholder 1"/>
          <p:cNvSpPr txBox="1">
            <a:spLocks/>
          </p:cNvSpPr>
          <p:nvPr/>
        </p:nvSpPr>
        <p:spPr>
          <a:xfrm>
            <a:off x="243396" y="1219200"/>
            <a:ext cx="8686800" cy="520652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b="1" dirty="0" smtClean="0"/>
              <a:t>What are </a:t>
            </a:r>
            <a:r>
              <a:rPr lang="en-US" sz="2000" b="1" dirty="0" smtClean="0">
                <a:solidFill>
                  <a:srgbClr val="00B0F0"/>
                </a:solidFill>
              </a:rPr>
              <a:t>Digital Wallets </a:t>
            </a:r>
            <a:r>
              <a:rPr lang="en-US" sz="2000" b="1" dirty="0" smtClean="0"/>
              <a:t>and what do they do?</a:t>
            </a:r>
          </a:p>
          <a:p>
            <a:pPr marL="0" indent="0">
              <a:buNone/>
            </a:pPr>
            <a:r>
              <a:rPr lang="en-US" sz="2000" dirty="0" smtClean="0"/>
              <a:t>Digital wallet payments provide government agency customers with simple</a:t>
            </a:r>
            <a:r>
              <a:rPr lang="en-US" sz="2000" dirty="0"/>
              <a:t>, convenient, and secure </a:t>
            </a:r>
            <a:r>
              <a:rPr lang="en-US" sz="2000" dirty="0" smtClean="0"/>
              <a:t>ways </a:t>
            </a:r>
            <a:r>
              <a:rPr lang="en-US" sz="2000" dirty="0"/>
              <a:t>to pay the government</a:t>
            </a:r>
            <a:r>
              <a:rPr lang="en-US" sz="2000" dirty="0" smtClean="0"/>
              <a:t>. </a:t>
            </a:r>
          </a:p>
          <a:p>
            <a:pPr marL="0" indent="0">
              <a:buFont typeface="Arial" panose="020B0604020202020204" pitchFamily="34" charset="0"/>
              <a:buNone/>
            </a:pPr>
            <a:endParaRPr lang="en-US" sz="2000" dirty="0" smtClean="0"/>
          </a:p>
          <a:p>
            <a:pPr marL="0" indent="0">
              <a:buFont typeface="Arial" panose="020B0604020202020204" pitchFamily="34" charset="0"/>
              <a:buNone/>
            </a:pPr>
            <a:r>
              <a:rPr lang="en-US" sz="2000" b="1" dirty="0" smtClean="0"/>
              <a:t>What are the </a:t>
            </a:r>
            <a:r>
              <a:rPr lang="en-US" sz="2000" b="1" dirty="0" smtClean="0">
                <a:solidFill>
                  <a:srgbClr val="00B050"/>
                </a:solidFill>
              </a:rPr>
              <a:t>BENEFITS</a:t>
            </a:r>
            <a:r>
              <a:rPr lang="en-US" sz="2000" b="1" dirty="0" smtClean="0"/>
              <a:t>?</a:t>
            </a:r>
            <a:endParaRPr lang="en-US" sz="2000" dirty="0" smtClean="0"/>
          </a:p>
          <a:p>
            <a:r>
              <a:rPr lang="en-US" sz="2000" dirty="0" smtClean="0"/>
              <a:t>Simple, convenient and secure payment options</a:t>
            </a:r>
          </a:p>
          <a:p>
            <a:r>
              <a:rPr lang="en-US" sz="2000" dirty="0" smtClean="0"/>
              <a:t>Provides </a:t>
            </a:r>
            <a:r>
              <a:rPr lang="en-US" sz="2000" dirty="0"/>
              <a:t>consumer anonymity</a:t>
            </a:r>
          </a:p>
          <a:p>
            <a:r>
              <a:rPr lang="en-US" sz="2000" dirty="0"/>
              <a:t>Reduces exposure of citizen PII</a:t>
            </a:r>
          </a:p>
          <a:p>
            <a:r>
              <a:rPr lang="en-US" sz="2000" dirty="0"/>
              <a:t>Extends payment to International users</a:t>
            </a:r>
          </a:p>
          <a:p>
            <a:r>
              <a:rPr lang="en-US" sz="2000" dirty="0"/>
              <a:t>No change in current reporting</a:t>
            </a:r>
          </a:p>
          <a:p>
            <a:r>
              <a:rPr lang="en-US" sz="2000" dirty="0"/>
              <a:t>Quick time-to-implement</a:t>
            </a:r>
          </a:p>
          <a:p>
            <a:r>
              <a:rPr lang="en-US" sz="2000" dirty="0" smtClean="0"/>
              <a:t>Provides customers </a:t>
            </a:r>
            <a:r>
              <a:rPr lang="en-US" sz="2000" dirty="0"/>
              <a:t>more choice in payments</a:t>
            </a:r>
          </a:p>
          <a:p>
            <a:r>
              <a:rPr lang="en-US" sz="2000" dirty="0"/>
              <a:t>Now accepted via </a:t>
            </a:r>
            <a:r>
              <a:rPr lang="en-US" sz="2000" dirty="0" smtClean="0"/>
              <a:t>Pay.gov</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3600" y="2362200"/>
            <a:ext cx="2667000" cy="2000250"/>
          </a:xfrm>
          <a:prstGeom prst="rect">
            <a:avLst/>
          </a:prstGeom>
          <a:ln w="38100">
            <a:solidFill>
              <a:srgbClr val="00B0F0"/>
            </a:solidFill>
          </a:ln>
        </p:spPr>
      </p:pic>
    </p:spTree>
    <p:extLst>
      <p:ext uri="{BB962C8B-B14F-4D97-AF65-F5344CB8AC3E}">
        <p14:creationId xmlns:p14="http://schemas.microsoft.com/office/powerpoint/2010/main" val="5599380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b="1" dirty="0" smtClean="0"/>
              <a:t>PayPal</a:t>
            </a:r>
            <a:endParaRPr lang="en-US" b="1" dirty="0"/>
          </a:p>
        </p:txBody>
      </p:sp>
      <p:sp>
        <p:nvSpPr>
          <p:cNvPr id="12" name="Rektangel 76"/>
          <p:cNvSpPr>
            <a:spLocks noChangeArrowheads="1"/>
          </p:cNvSpPr>
          <p:nvPr/>
        </p:nvSpPr>
        <p:spPr bwMode="auto">
          <a:xfrm>
            <a:off x="909637" y="2438400"/>
            <a:ext cx="4152219" cy="338554"/>
          </a:xfrm>
          <a:prstGeom prst="rect">
            <a:avLst/>
          </a:prstGeom>
          <a:noFill/>
          <a:ln w="9525">
            <a:noFill/>
            <a:miter lim="800000"/>
            <a:headEnd/>
            <a:tailEnd/>
          </a:ln>
        </p:spPr>
        <p:txBody>
          <a:bodyPr wrap="square">
            <a:spAutoFit/>
          </a:bodyPr>
          <a:lstStyle/>
          <a:p>
            <a:r>
              <a:rPr lang="en-US" sz="1600" noProof="1" smtClean="0">
                <a:latin typeface="Arial" panose="020B0604020202020204" pitchFamily="34" charset="0"/>
                <a:cs typeface="Arial" panose="020B0604020202020204" pitchFamily="34" charset="0"/>
              </a:rPr>
              <a:t>.</a:t>
            </a:r>
            <a:endParaRPr lang="da-DK" sz="1600" dirty="0">
              <a:latin typeface="Arial" panose="020B0604020202020204" pitchFamily="34" charset="0"/>
              <a:cs typeface="Arial" panose="020B0604020202020204" pitchFamily="34" charset="0"/>
            </a:endParaRPr>
          </a:p>
        </p:txBody>
      </p:sp>
      <p:graphicFrame>
        <p:nvGraphicFramePr>
          <p:cNvPr id="4" name="Diagram 3"/>
          <p:cNvGraphicFramePr/>
          <p:nvPr>
            <p:extLst>
              <p:ext uri="{D42A27DB-BD31-4B8C-83A1-F6EECF244321}">
                <p14:modId xmlns:p14="http://schemas.microsoft.com/office/powerpoint/2010/main" val="3616626348"/>
              </p:ext>
            </p:extLst>
          </p:nvPr>
        </p:nvGraphicFramePr>
        <p:xfrm>
          <a:off x="228600" y="1163843"/>
          <a:ext cx="86868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9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5600" y="5633286"/>
            <a:ext cx="2209800" cy="567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13903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0"/>
            <p:extLst>
              <p:ext uri="{D42A27DB-BD31-4B8C-83A1-F6EECF244321}">
                <p14:modId xmlns:p14="http://schemas.microsoft.com/office/powerpoint/2010/main" val="3283474997"/>
              </p:ext>
            </p:extLst>
          </p:nvPr>
        </p:nvGraphicFramePr>
        <p:xfrm>
          <a:off x="228600" y="1142541"/>
          <a:ext cx="8686800" cy="39628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p:cNvSpPr>
            <a:spLocks noGrp="1"/>
          </p:cNvSpPr>
          <p:nvPr>
            <p:ph sz="quarter" idx="11"/>
          </p:nvPr>
        </p:nvSpPr>
        <p:spPr/>
        <p:txBody>
          <a:bodyPr/>
          <a:lstStyle/>
          <a:p>
            <a:r>
              <a:rPr lang="en-US" b="1" dirty="0" err="1" smtClean="0">
                <a:solidFill>
                  <a:srgbClr val="043253"/>
                </a:solidFill>
              </a:rPr>
              <a:t>Dwolla</a:t>
            </a:r>
            <a:endParaRPr lang="en-US" b="1" dirty="0">
              <a:solidFill>
                <a:srgbClr val="043253"/>
              </a:solidFill>
            </a:endParaRPr>
          </a:p>
        </p:txBody>
      </p:sp>
      <p:sp>
        <p:nvSpPr>
          <p:cNvPr id="5" name="TextBox 4"/>
          <p:cNvSpPr txBox="1"/>
          <p:nvPr/>
        </p:nvSpPr>
        <p:spPr>
          <a:xfrm>
            <a:off x="228600" y="6019800"/>
            <a:ext cx="3272971" cy="523220"/>
          </a:xfrm>
          <a:prstGeom prst="rect">
            <a:avLst/>
          </a:prstGeom>
          <a:noFill/>
        </p:spPr>
        <p:txBody>
          <a:bodyPr wrap="square" rtlCol="0">
            <a:spAutoFit/>
          </a:bodyPr>
          <a:lstStyle/>
          <a:p>
            <a:r>
              <a:rPr lang="en-US" sz="1400" baseline="30000" dirty="0" smtClean="0">
                <a:latin typeface="Arial" panose="020B0604020202020204" pitchFamily="34" charset="0"/>
                <a:cs typeface="Arial" panose="020B0604020202020204" pitchFamily="34" charset="0"/>
              </a:rPr>
              <a:t>1</a:t>
            </a:r>
            <a:r>
              <a:rPr lang="en-US" sz="1000" dirty="0" smtClean="0">
                <a:latin typeface="Arial" panose="020B0604020202020204" pitchFamily="34" charset="0"/>
                <a:cs typeface="Arial" panose="020B0604020202020204" pitchFamily="34" charset="0"/>
              </a:rPr>
              <a:t>Consumer Finance Protection Bureau, March 2016</a:t>
            </a:r>
            <a:endParaRPr lang="en-US" sz="1000" dirty="0">
              <a:latin typeface="Arial" panose="020B0604020202020204" pitchFamily="34" charset="0"/>
              <a:cs typeface="Arial" panose="020B0604020202020204" pitchFamily="34" charset="0"/>
            </a:endParaRPr>
          </a:p>
          <a:p>
            <a:endParaRPr lang="en-US" dirty="0"/>
          </a:p>
        </p:txBody>
      </p:sp>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66955" y="5105400"/>
            <a:ext cx="3148445" cy="990600"/>
          </a:xfrm>
          <a:prstGeom prst="rect">
            <a:avLst/>
          </a:prstGeom>
        </p:spPr>
      </p:pic>
    </p:spTree>
    <p:extLst>
      <p:ext uri="{BB962C8B-B14F-4D97-AF65-F5344CB8AC3E}">
        <p14:creationId xmlns:p14="http://schemas.microsoft.com/office/powerpoint/2010/main" val="958092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0"/>
            <p:extLst>
              <p:ext uri="{D42A27DB-BD31-4B8C-83A1-F6EECF244321}">
                <p14:modId xmlns:p14="http://schemas.microsoft.com/office/powerpoint/2010/main" val="1962951501"/>
              </p:ext>
            </p:extLst>
          </p:nvPr>
        </p:nvGraphicFramePr>
        <p:xfrm>
          <a:off x="293131" y="990600"/>
          <a:ext cx="86868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p:cNvSpPr>
            <a:spLocks noGrp="1"/>
          </p:cNvSpPr>
          <p:nvPr>
            <p:ph sz="quarter" idx="11"/>
          </p:nvPr>
        </p:nvSpPr>
        <p:spPr/>
        <p:txBody>
          <a:bodyPr/>
          <a:lstStyle/>
          <a:p>
            <a:r>
              <a:rPr lang="en-US" b="1" dirty="0" smtClean="0">
                <a:solidFill>
                  <a:srgbClr val="043253"/>
                </a:solidFill>
              </a:rPr>
              <a:t>Amazon Payments</a:t>
            </a:r>
            <a:endParaRPr lang="en-US" b="1" dirty="0">
              <a:solidFill>
                <a:srgbClr val="043253"/>
              </a:solidFill>
            </a:endParaRPr>
          </a:p>
        </p:txBody>
      </p:sp>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43600" y="5334000"/>
            <a:ext cx="3023754" cy="838200"/>
          </a:xfrm>
          <a:prstGeom prst="rect">
            <a:avLst/>
          </a:prstGeom>
        </p:spPr>
      </p:pic>
    </p:spTree>
    <p:extLst>
      <p:ext uri="{BB962C8B-B14F-4D97-AF65-F5344CB8AC3E}">
        <p14:creationId xmlns:p14="http://schemas.microsoft.com/office/powerpoint/2010/main" val="21644753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4945</TotalTime>
  <Words>2394</Words>
  <Application>Microsoft Office PowerPoint</Application>
  <PresentationFormat>On-screen Show (4:3)</PresentationFormat>
  <Paragraphs>334</Paragraphs>
  <Slides>31</Slides>
  <Notes>20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Dept. of the Treasury, FMS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 Hill</dc:creator>
  <cp:lastModifiedBy>Debra Hoffman</cp:lastModifiedBy>
  <cp:revision>174</cp:revision>
  <cp:lastPrinted>2016-04-28T13:22:56Z</cp:lastPrinted>
  <dcterms:created xsi:type="dcterms:W3CDTF">2016-02-01T19:02:39Z</dcterms:created>
  <dcterms:modified xsi:type="dcterms:W3CDTF">2016-05-06T00:16:15Z</dcterms:modified>
</cp:coreProperties>
</file>